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63" r:id="rId5"/>
    <p:sldId id="258" r:id="rId6"/>
    <p:sldId id="261" r:id="rId7"/>
    <p:sldId id="262" r:id="rId8"/>
    <p:sldId id="264" r:id="rId9"/>
    <p:sldId id="265" r:id="rId10"/>
    <p:sldId id="266" r:id="rId11"/>
    <p:sldId id="267" r:id="rId12"/>
    <p:sldId id="269" r:id="rId13"/>
    <p:sldId id="268"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0" d="100"/>
          <a:sy n="80" d="100"/>
        </p:scale>
        <p:origin x="78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4/1/2022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4/1/2022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4/1/2022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4/1/2022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4/1/2022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4/1/2022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4/1/2022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Going Electric?</a:t>
            </a:r>
          </a:p>
        </p:txBody>
      </p:sp>
      <p:sp>
        <p:nvSpPr>
          <p:cNvPr id="3" name="Subtitle 2"/>
          <p:cNvSpPr>
            <a:spLocks noGrp="1"/>
          </p:cNvSpPr>
          <p:nvPr>
            <p:ph type="subTitle" idx="1"/>
          </p:nvPr>
        </p:nvSpPr>
        <p:spPr/>
        <p:txBody>
          <a:bodyPr/>
          <a:lstStyle/>
          <a:p>
            <a:r>
              <a:rPr lang="en-US" dirty="0"/>
              <a:t>Should you ditch gas vehicles and go electric?</a:t>
            </a:r>
          </a:p>
        </p:txBody>
      </p:sp>
    </p:spTree>
    <p:extLst>
      <p:ext uri="{BB962C8B-B14F-4D97-AF65-F5344CB8AC3E}">
        <p14:creationId xmlns:p14="http://schemas.microsoft.com/office/powerpoint/2010/main" val="309004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Cost of buying…</a:t>
            </a:r>
            <a:endParaRPr lang="en-US" dirty="0"/>
          </a:p>
        </p:txBody>
      </p:sp>
      <p:sp>
        <p:nvSpPr>
          <p:cNvPr id="3" name="TextBox 2"/>
          <p:cNvSpPr txBox="1"/>
          <p:nvPr/>
        </p:nvSpPr>
        <p:spPr>
          <a:xfrm>
            <a:off x="1085000" y="1480261"/>
            <a:ext cx="1572305" cy="523220"/>
          </a:xfrm>
          <a:prstGeom prst="rect">
            <a:avLst/>
          </a:prstGeom>
          <a:noFill/>
        </p:spPr>
        <p:txBody>
          <a:bodyPr wrap="square" rtlCol="0">
            <a:spAutoFit/>
          </a:bodyPr>
          <a:lstStyle/>
          <a:p>
            <a:r>
              <a:rPr lang="en-US" sz="2800" dirty="0"/>
              <a:t>TESLA</a:t>
            </a:r>
          </a:p>
        </p:txBody>
      </p:sp>
      <p:pic>
        <p:nvPicPr>
          <p:cNvPr id="4" name="Picture 3"/>
          <p:cNvPicPr/>
          <p:nvPr/>
        </p:nvPicPr>
        <p:blipFill rotWithShape="1">
          <a:blip r:embed="rId2"/>
          <a:srcRect t="32656"/>
          <a:stretch/>
        </p:blipFill>
        <p:spPr>
          <a:xfrm>
            <a:off x="3082358" y="392395"/>
            <a:ext cx="3091544" cy="2852056"/>
          </a:xfrm>
          <a:prstGeom prst="rect">
            <a:avLst/>
          </a:prstGeom>
        </p:spPr>
      </p:pic>
      <p:pic>
        <p:nvPicPr>
          <p:cNvPr id="5" name="Picture 4"/>
          <p:cNvPicPr/>
          <p:nvPr/>
        </p:nvPicPr>
        <p:blipFill rotWithShape="1">
          <a:blip r:embed="rId3"/>
          <a:srcRect t="33096"/>
          <a:stretch/>
        </p:blipFill>
        <p:spPr>
          <a:xfrm>
            <a:off x="288472" y="3244451"/>
            <a:ext cx="2901042" cy="3244795"/>
          </a:xfrm>
          <a:prstGeom prst="rect">
            <a:avLst/>
          </a:prstGeom>
        </p:spPr>
      </p:pic>
      <p:pic>
        <p:nvPicPr>
          <p:cNvPr id="6" name="Picture 5"/>
          <p:cNvPicPr/>
          <p:nvPr/>
        </p:nvPicPr>
        <p:blipFill rotWithShape="1">
          <a:blip r:embed="rId4"/>
          <a:srcRect t="40129"/>
          <a:stretch/>
        </p:blipFill>
        <p:spPr>
          <a:xfrm>
            <a:off x="4195591" y="3244451"/>
            <a:ext cx="3320143" cy="2862942"/>
          </a:xfrm>
          <a:prstGeom prst="rect">
            <a:avLst/>
          </a:prstGeom>
        </p:spPr>
      </p:pic>
      <p:pic>
        <p:nvPicPr>
          <p:cNvPr id="7" name="Picture 6"/>
          <p:cNvPicPr/>
          <p:nvPr/>
        </p:nvPicPr>
        <p:blipFill rotWithShape="1">
          <a:blip r:embed="rId5"/>
          <a:srcRect t="45966"/>
          <a:stretch/>
        </p:blipFill>
        <p:spPr>
          <a:xfrm>
            <a:off x="7515734" y="2429379"/>
            <a:ext cx="3343275" cy="2624818"/>
          </a:xfrm>
          <a:prstGeom prst="rect">
            <a:avLst/>
          </a:prstGeom>
        </p:spPr>
      </p:pic>
    </p:spTree>
    <p:extLst>
      <p:ext uri="{BB962C8B-B14F-4D97-AF65-F5344CB8AC3E}">
        <p14:creationId xmlns:p14="http://schemas.microsoft.com/office/powerpoint/2010/main" val="1584318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Average incomes</a:t>
            </a:r>
          </a:p>
        </p:txBody>
      </p:sp>
      <p:pic>
        <p:nvPicPr>
          <p:cNvPr id="5" name="Picture 4"/>
          <p:cNvPicPr>
            <a:picLocks noChangeAspect="1"/>
          </p:cNvPicPr>
          <p:nvPr/>
        </p:nvPicPr>
        <p:blipFill>
          <a:blip r:embed="rId2"/>
          <a:stretch>
            <a:fillRect/>
          </a:stretch>
        </p:blipFill>
        <p:spPr>
          <a:xfrm>
            <a:off x="350353" y="141515"/>
            <a:ext cx="4575431" cy="5087711"/>
          </a:xfrm>
          <a:prstGeom prst="rect">
            <a:avLst/>
          </a:prstGeom>
        </p:spPr>
      </p:pic>
      <p:pic>
        <p:nvPicPr>
          <p:cNvPr id="6" name="Picture 5"/>
          <p:cNvPicPr>
            <a:picLocks noChangeAspect="1"/>
          </p:cNvPicPr>
          <p:nvPr/>
        </p:nvPicPr>
        <p:blipFill>
          <a:blip r:embed="rId3"/>
          <a:stretch>
            <a:fillRect/>
          </a:stretch>
        </p:blipFill>
        <p:spPr>
          <a:xfrm>
            <a:off x="350354" y="5229226"/>
            <a:ext cx="4575431" cy="1478216"/>
          </a:xfrm>
          <a:prstGeom prst="rect">
            <a:avLst/>
          </a:prstGeom>
        </p:spPr>
      </p:pic>
      <p:sp>
        <p:nvSpPr>
          <p:cNvPr id="7" name="TextBox 6"/>
          <p:cNvSpPr txBox="1"/>
          <p:nvPr/>
        </p:nvSpPr>
        <p:spPr>
          <a:xfrm>
            <a:off x="5502728" y="2373189"/>
            <a:ext cx="5746297" cy="1680075"/>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800" dirty="0"/>
              <a:t>Single Earner- $56,946</a:t>
            </a:r>
          </a:p>
          <a:p>
            <a:pPr marL="285750" indent="-285750">
              <a:lnSpc>
                <a:spcPct val="200000"/>
              </a:lnSpc>
              <a:buFont typeface="Arial" panose="020B0604020202020204" pitchFamily="34" charset="0"/>
              <a:buChar char="•"/>
            </a:pPr>
            <a:r>
              <a:rPr lang="en-US" sz="2800" dirty="0"/>
              <a:t>2 person Income- $73,154</a:t>
            </a:r>
          </a:p>
        </p:txBody>
      </p:sp>
      <p:sp>
        <p:nvSpPr>
          <p:cNvPr id="8" name="TextBox 7"/>
          <p:cNvSpPr txBox="1"/>
          <p:nvPr/>
        </p:nvSpPr>
        <p:spPr>
          <a:xfrm>
            <a:off x="5007427" y="6320741"/>
            <a:ext cx="3993698" cy="369332"/>
          </a:xfrm>
          <a:prstGeom prst="rect">
            <a:avLst/>
          </a:prstGeom>
          <a:noFill/>
        </p:spPr>
        <p:txBody>
          <a:bodyPr wrap="square" rtlCol="0">
            <a:spAutoFit/>
          </a:bodyPr>
          <a:lstStyle/>
          <a:p>
            <a:r>
              <a:rPr lang="en-US" dirty="0"/>
              <a:t>November 2020- March 2021</a:t>
            </a:r>
          </a:p>
        </p:txBody>
      </p:sp>
    </p:spTree>
    <p:extLst>
      <p:ext uri="{BB962C8B-B14F-4D97-AF65-F5344CB8AC3E}">
        <p14:creationId xmlns:p14="http://schemas.microsoft.com/office/powerpoint/2010/main" val="679368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4829" y="0"/>
            <a:ext cx="8610600" cy="1293028"/>
          </a:xfrm>
        </p:spPr>
        <p:txBody>
          <a:bodyPr/>
          <a:lstStyle/>
          <a:p>
            <a:r>
              <a:rPr lang="en-US" dirty="0"/>
              <a:t>Cost per year</a:t>
            </a:r>
          </a:p>
        </p:txBody>
      </p:sp>
      <p:pic>
        <p:nvPicPr>
          <p:cNvPr id="4" name="Picture 3"/>
          <p:cNvPicPr/>
          <p:nvPr/>
        </p:nvPicPr>
        <p:blipFill>
          <a:blip r:embed="rId2"/>
          <a:stretch>
            <a:fillRect/>
          </a:stretch>
        </p:blipFill>
        <p:spPr>
          <a:xfrm>
            <a:off x="402771" y="910318"/>
            <a:ext cx="11386458" cy="5740853"/>
          </a:xfrm>
          <a:prstGeom prst="rect">
            <a:avLst/>
          </a:prstGeom>
        </p:spPr>
      </p:pic>
    </p:spTree>
    <p:extLst>
      <p:ext uri="{BB962C8B-B14F-4D97-AF65-F5344CB8AC3E}">
        <p14:creationId xmlns:p14="http://schemas.microsoft.com/office/powerpoint/2010/main" val="976113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8087" y="203051"/>
            <a:ext cx="8610600" cy="1293028"/>
          </a:xfrm>
        </p:spPr>
        <p:txBody>
          <a:bodyPr/>
          <a:lstStyle/>
          <a:p>
            <a:r>
              <a:rPr lang="en-US" dirty="0"/>
              <a:t>EV Limitations</a:t>
            </a:r>
          </a:p>
        </p:txBody>
      </p:sp>
      <p:pic>
        <p:nvPicPr>
          <p:cNvPr id="4" name="Picture 3"/>
          <p:cNvPicPr/>
          <p:nvPr/>
        </p:nvPicPr>
        <p:blipFill>
          <a:blip r:embed="rId2"/>
          <a:stretch>
            <a:fillRect/>
          </a:stretch>
        </p:blipFill>
        <p:spPr>
          <a:xfrm>
            <a:off x="428625" y="274013"/>
            <a:ext cx="2920093" cy="917121"/>
          </a:xfrm>
          <a:prstGeom prst="rect">
            <a:avLst/>
          </a:prstGeom>
        </p:spPr>
      </p:pic>
      <p:sp>
        <p:nvSpPr>
          <p:cNvPr id="5" name="TextBox 4"/>
          <p:cNvSpPr txBox="1"/>
          <p:nvPr/>
        </p:nvSpPr>
        <p:spPr>
          <a:xfrm>
            <a:off x="3442607" y="334527"/>
            <a:ext cx="2013857" cy="369332"/>
          </a:xfrm>
          <a:prstGeom prst="rect">
            <a:avLst/>
          </a:prstGeom>
          <a:noFill/>
        </p:spPr>
        <p:txBody>
          <a:bodyPr wrap="square" rtlCol="0">
            <a:spAutoFit/>
          </a:bodyPr>
          <a:lstStyle/>
          <a:p>
            <a:r>
              <a:rPr lang="en-US" dirty="0"/>
              <a:t>Chevrolet Bolt EV</a:t>
            </a:r>
          </a:p>
        </p:txBody>
      </p:sp>
      <p:sp>
        <p:nvSpPr>
          <p:cNvPr id="6" name="TextBox 5"/>
          <p:cNvSpPr txBox="1"/>
          <p:nvPr/>
        </p:nvSpPr>
        <p:spPr>
          <a:xfrm>
            <a:off x="428625" y="1254935"/>
            <a:ext cx="2013857" cy="369332"/>
          </a:xfrm>
          <a:prstGeom prst="rect">
            <a:avLst/>
          </a:prstGeom>
          <a:noFill/>
        </p:spPr>
        <p:txBody>
          <a:bodyPr wrap="square" rtlCol="0">
            <a:spAutoFit/>
          </a:bodyPr>
          <a:lstStyle/>
          <a:p>
            <a:r>
              <a:rPr lang="en-US" dirty="0"/>
              <a:t>Jeep Wrangler 4x4e</a:t>
            </a:r>
          </a:p>
        </p:txBody>
      </p:sp>
      <p:pic>
        <p:nvPicPr>
          <p:cNvPr id="7" name="Picture 6"/>
          <p:cNvPicPr/>
          <p:nvPr/>
        </p:nvPicPr>
        <p:blipFill rotWithShape="1">
          <a:blip r:embed="rId3"/>
          <a:srcRect b="38599"/>
          <a:stretch/>
        </p:blipFill>
        <p:spPr>
          <a:xfrm>
            <a:off x="428625" y="1712366"/>
            <a:ext cx="3464379" cy="987021"/>
          </a:xfrm>
          <a:prstGeom prst="rect">
            <a:avLst/>
          </a:prstGeom>
        </p:spPr>
      </p:pic>
      <p:pic>
        <p:nvPicPr>
          <p:cNvPr id="8" name="Picture 7"/>
          <p:cNvPicPr/>
          <p:nvPr/>
        </p:nvPicPr>
        <p:blipFill rotWithShape="1">
          <a:blip r:embed="rId4"/>
          <a:srcRect t="86671" r="9061"/>
          <a:stretch/>
        </p:blipFill>
        <p:spPr>
          <a:xfrm>
            <a:off x="6516460" y="4506771"/>
            <a:ext cx="4902654" cy="743989"/>
          </a:xfrm>
          <a:prstGeom prst="rect">
            <a:avLst/>
          </a:prstGeom>
        </p:spPr>
      </p:pic>
      <p:sp>
        <p:nvSpPr>
          <p:cNvPr id="9" name="TextBox 8"/>
          <p:cNvSpPr txBox="1"/>
          <p:nvPr/>
        </p:nvSpPr>
        <p:spPr>
          <a:xfrm>
            <a:off x="6516460" y="4106663"/>
            <a:ext cx="2013857" cy="369332"/>
          </a:xfrm>
          <a:prstGeom prst="rect">
            <a:avLst/>
          </a:prstGeom>
          <a:noFill/>
        </p:spPr>
        <p:txBody>
          <a:bodyPr wrap="square" rtlCol="0">
            <a:spAutoFit/>
          </a:bodyPr>
          <a:lstStyle/>
          <a:p>
            <a:r>
              <a:rPr lang="en-US" dirty="0"/>
              <a:t>Model S</a:t>
            </a:r>
          </a:p>
        </p:txBody>
      </p:sp>
      <p:pic>
        <p:nvPicPr>
          <p:cNvPr id="10" name="Picture 9"/>
          <p:cNvPicPr/>
          <p:nvPr/>
        </p:nvPicPr>
        <p:blipFill rotWithShape="1">
          <a:blip r:embed="rId5"/>
          <a:srcRect t="83205"/>
          <a:stretch/>
        </p:blipFill>
        <p:spPr>
          <a:xfrm>
            <a:off x="6124576" y="5696379"/>
            <a:ext cx="5172075" cy="947057"/>
          </a:xfrm>
          <a:prstGeom prst="rect">
            <a:avLst/>
          </a:prstGeom>
        </p:spPr>
      </p:pic>
      <p:sp>
        <p:nvSpPr>
          <p:cNvPr id="11" name="TextBox 10"/>
          <p:cNvSpPr txBox="1"/>
          <p:nvPr/>
        </p:nvSpPr>
        <p:spPr>
          <a:xfrm>
            <a:off x="6516459" y="5246701"/>
            <a:ext cx="2013857" cy="369332"/>
          </a:xfrm>
          <a:prstGeom prst="rect">
            <a:avLst/>
          </a:prstGeom>
          <a:noFill/>
        </p:spPr>
        <p:txBody>
          <a:bodyPr wrap="square" rtlCol="0">
            <a:spAutoFit/>
          </a:bodyPr>
          <a:lstStyle/>
          <a:p>
            <a:r>
              <a:rPr lang="en-US" dirty="0"/>
              <a:t>Model 3 Long Range</a:t>
            </a:r>
          </a:p>
        </p:txBody>
      </p:sp>
      <p:pic>
        <p:nvPicPr>
          <p:cNvPr id="12" name="Picture 11"/>
          <p:cNvPicPr/>
          <p:nvPr/>
        </p:nvPicPr>
        <p:blipFill rotWithShape="1">
          <a:blip r:embed="rId6"/>
          <a:srcRect t="80558" b="4467"/>
          <a:stretch/>
        </p:blipFill>
        <p:spPr>
          <a:xfrm>
            <a:off x="180976" y="4475995"/>
            <a:ext cx="5943600" cy="805543"/>
          </a:xfrm>
          <a:prstGeom prst="rect">
            <a:avLst/>
          </a:prstGeom>
        </p:spPr>
      </p:pic>
      <p:sp>
        <p:nvSpPr>
          <p:cNvPr id="13" name="TextBox 12"/>
          <p:cNvSpPr txBox="1"/>
          <p:nvPr/>
        </p:nvSpPr>
        <p:spPr>
          <a:xfrm>
            <a:off x="428625" y="4106663"/>
            <a:ext cx="2013857" cy="369332"/>
          </a:xfrm>
          <a:prstGeom prst="rect">
            <a:avLst/>
          </a:prstGeom>
          <a:noFill/>
        </p:spPr>
        <p:txBody>
          <a:bodyPr wrap="square" rtlCol="0">
            <a:spAutoFit/>
          </a:bodyPr>
          <a:lstStyle/>
          <a:p>
            <a:r>
              <a:rPr lang="en-US" dirty="0"/>
              <a:t>Model X</a:t>
            </a:r>
          </a:p>
        </p:txBody>
      </p:sp>
      <p:pic>
        <p:nvPicPr>
          <p:cNvPr id="14" name="Picture 13"/>
          <p:cNvPicPr/>
          <p:nvPr/>
        </p:nvPicPr>
        <p:blipFill rotWithShape="1">
          <a:blip r:embed="rId7"/>
          <a:srcRect t="84741" b="2919"/>
          <a:stretch/>
        </p:blipFill>
        <p:spPr>
          <a:xfrm>
            <a:off x="261937" y="5696379"/>
            <a:ext cx="5267325" cy="707572"/>
          </a:xfrm>
          <a:prstGeom prst="rect">
            <a:avLst/>
          </a:prstGeom>
        </p:spPr>
      </p:pic>
      <p:sp>
        <p:nvSpPr>
          <p:cNvPr id="15" name="TextBox 14"/>
          <p:cNvSpPr txBox="1"/>
          <p:nvPr/>
        </p:nvSpPr>
        <p:spPr>
          <a:xfrm>
            <a:off x="409574" y="5281538"/>
            <a:ext cx="2013857" cy="369332"/>
          </a:xfrm>
          <a:prstGeom prst="rect">
            <a:avLst/>
          </a:prstGeom>
          <a:noFill/>
        </p:spPr>
        <p:txBody>
          <a:bodyPr wrap="square" rtlCol="0">
            <a:spAutoFit/>
          </a:bodyPr>
          <a:lstStyle/>
          <a:p>
            <a:r>
              <a:rPr lang="en-US" dirty="0"/>
              <a:t>Model X</a:t>
            </a:r>
          </a:p>
        </p:txBody>
      </p:sp>
      <p:pic>
        <p:nvPicPr>
          <p:cNvPr id="16" name="Picture 15"/>
          <p:cNvPicPr/>
          <p:nvPr/>
        </p:nvPicPr>
        <p:blipFill rotWithShape="1">
          <a:blip r:embed="rId8"/>
          <a:srcRect l="28755" t="9473" r="11356" b="15197"/>
          <a:stretch/>
        </p:blipFill>
        <p:spPr>
          <a:xfrm>
            <a:off x="428625" y="3004541"/>
            <a:ext cx="5900057" cy="957942"/>
          </a:xfrm>
          <a:prstGeom prst="rect">
            <a:avLst/>
          </a:prstGeom>
        </p:spPr>
      </p:pic>
      <p:sp>
        <p:nvSpPr>
          <p:cNvPr id="18" name="TextBox 17"/>
          <p:cNvSpPr txBox="1"/>
          <p:nvPr/>
        </p:nvSpPr>
        <p:spPr>
          <a:xfrm>
            <a:off x="459241" y="2648899"/>
            <a:ext cx="2013857" cy="369332"/>
          </a:xfrm>
          <a:prstGeom prst="rect">
            <a:avLst/>
          </a:prstGeom>
          <a:noFill/>
        </p:spPr>
        <p:txBody>
          <a:bodyPr wrap="square" rtlCol="0">
            <a:spAutoFit/>
          </a:bodyPr>
          <a:lstStyle/>
          <a:p>
            <a:r>
              <a:rPr lang="en-US" dirty="0"/>
              <a:t>Nissan Leaf</a:t>
            </a:r>
          </a:p>
        </p:txBody>
      </p:sp>
      <p:sp>
        <p:nvSpPr>
          <p:cNvPr id="19" name="TextBox 18"/>
          <p:cNvSpPr txBox="1"/>
          <p:nvPr/>
        </p:nvSpPr>
        <p:spPr>
          <a:xfrm>
            <a:off x="4669968" y="1178177"/>
            <a:ext cx="4318909" cy="1453283"/>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400" dirty="0"/>
              <a:t>Ranges From 226-396</a:t>
            </a:r>
          </a:p>
          <a:p>
            <a:pPr marL="285750" indent="-285750">
              <a:lnSpc>
                <a:spcPct val="200000"/>
              </a:lnSpc>
              <a:buFont typeface="Arial" panose="020B0604020202020204" pitchFamily="34" charset="0"/>
              <a:buChar char="•"/>
            </a:pPr>
            <a:r>
              <a:rPr lang="en-US" sz="2400" dirty="0"/>
              <a:t>Gas and Electric Hybrids</a:t>
            </a:r>
          </a:p>
        </p:txBody>
      </p:sp>
      <p:sp>
        <p:nvSpPr>
          <p:cNvPr id="20" name="TextBox 19"/>
          <p:cNvSpPr txBox="1"/>
          <p:nvPr/>
        </p:nvSpPr>
        <p:spPr>
          <a:xfrm>
            <a:off x="6585854" y="3013422"/>
            <a:ext cx="5428570" cy="738664"/>
          </a:xfrm>
          <a:prstGeom prst="rect">
            <a:avLst/>
          </a:prstGeom>
          <a:noFill/>
        </p:spPr>
        <p:txBody>
          <a:bodyPr wrap="square" rtlCol="0">
            <a:spAutoFit/>
          </a:bodyPr>
          <a:lstStyle/>
          <a:p>
            <a:r>
              <a:rPr lang="en-US" sz="2400" b="1" dirty="0"/>
              <a:t>Note- Use of heating systems can shorten ranges</a:t>
            </a:r>
          </a:p>
          <a:p>
            <a:endParaRPr lang="en-US" dirty="0"/>
          </a:p>
        </p:txBody>
      </p:sp>
    </p:spTree>
    <p:extLst>
      <p:ext uri="{BB962C8B-B14F-4D97-AF65-F5344CB8AC3E}">
        <p14:creationId xmlns:p14="http://schemas.microsoft.com/office/powerpoint/2010/main" val="1460357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529" y="0"/>
            <a:ext cx="8610600" cy="1293028"/>
          </a:xfrm>
        </p:spPr>
        <p:txBody>
          <a:bodyPr/>
          <a:lstStyle/>
          <a:p>
            <a:r>
              <a:rPr lang="en-US" dirty="0"/>
              <a:t>Charging</a:t>
            </a:r>
          </a:p>
        </p:txBody>
      </p:sp>
      <p:sp>
        <p:nvSpPr>
          <p:cNvPr id="5" name="TextBox 4"/>
          <p:cNvSpPr txBox="1"/>
          <p:nvPr/>
        </p:nvSpPr>
        <p:spPr>
          <a:xfrm>
            <a:off x="50199" y="476389"/>
            <a:ext cx="2917372" cy="1815882"/>
          </a:xfrm>
          <a:prstGeom prst="rect">
            <a:avLst/>
          </a:prstGeom>
          <a:noFill/>
        </p:spPr>
        <p:txBody>
          <a:bodyPr wrap="square" rtlCol="0">
            <a:spAutoFit/>
          </a:bodyPr>
          <a:lstStyle/>
          <a:p>
            <a:r>
              <a:rPr lang="en-US" sz="1600" dirty="0"/>
              <a:t>Chevy</a:t>
            </a:r>
          </a:p>
          <a:p>
            <a:pPr marL="285750" indent="-285750">
              <a:buFont typeface="Arial" panose="020B0604020202020204" pitchFamily="34" charset="0"/>
              <a:buChar char="•"/>
            </a:pPr>
            <a:r>
              <a:rPr lang="en-US" sz="1600" dirty="0"/>
              <a:t>4 </a:t>
            </a:r>
            <a:r>
              <a:rPr lang="en-US" sz="1600" dirty="0" err="1"/>
              <a:t>Mi</a:t>
            </a:r>
            <a:r>
              <a:rPr lang="en-US" sz="1600" dirty="0"/>
              <a:t>/per </a:t>
            </a:r>
            <a:r>
              <a:rPr lang="en-US" sz="1600" dirty="0" err="1"/>
              <a:t>hr</a:t>
            </a:r>
            <a:r>
              <a:rPr lang="en-US" sz="1600" dirty="0"/>
              <a:t> </a:t>
            </a:r>
            <a:r>
              <a:rPr lang="en-US" sz="1600" dirty="0" err="1"/>
              <a:t>chg</a:t>
            </a:r>
            <a:r>
              <a:rPr lang="en-US" sz="1600" dirty="0"/>
              <a:t> (Included)</a:t>
            </a:r>
          </a:p>
          <a:p>
            <a:pPr marL="285750" indent="-285750">
              <a:buFont typeface="Arial" panose="020B0604020202020204" pitchFamily="34" charset="0"/>
              <a:buChar char="•"/>
            </a:pPr>
            <a:r>
              <a:rPr lang="en-US" sz="1600" dirty="0"/>
              <a:t>25 </a:t>
            </a:r>
            <a:r>
              <a:rPr lang="en-US" sz="1600" dirty="0" err="1"/>
              <a:t>Mi</a:t>
            </a:r>
            <a:r>
              <a:rPr lang="en-US" sz="1600" dirty="0"/>
              <a:t>/ per </a:t>
            </a:r>
            <a:r>
              <a:rPr lang="en-US" sz="1600" dirty="0" err="1"/>
              <a:t>hr</a:t>
            </a:r>
            <a:r>
              <a:rPr lang="en-US" sz="1600" dirty="0"/>
              <a:t> </a:t>
            </a:r>
            <a:r>
              <a:rPr lang="en-US" sz="1600" dirty="0" err="1"/>
              <a:t>chg</a:t>
            </a:r>
            <a:r>
              <a:rPr lang="en-US" sz="1600" dirty="0"/>
              <a:t> (Not Included)</a:t>
            </a:r>
          </a:p>
          <a:p>
            <a:pPr marL="285750" indent="-285750">
              <a:buFont typeface="Arial" panose="020B0604020202020204" pitchFamily="34" charset="0"/>
              <a:buChar char="•"/>
            </a:pPr>
            <a:r>
              <a:rPr lang="en-US" sz="1600" dirty="0"/>
              <a:t>37Mi/ per </a:t>
            </a:r>
            <a:r>
              <a:rPr lang="en-US" sz="1600" dirty="0" err="1"/>
              <a:t>hr</a:t>
            </a:r>
            <a:r>
              <a:rPr lang="en-US" sz="1600" dirty="0"/>
              <a:t> </a:t>
            </a:r>
            <a:r>
              <a:rPr lang="en-US" sz="1600" dirty="0" err="1"/>
              <a:t>chg</a:t>
            </a:r>
            <a:r>
              <a:rPr lang="en-US" sz="1600" dirty="0"/>
              <a:t> (Not Included)</a:t>
            </a:r>
          </a:p>
        </p:txBody>
      </p:sp>
      <p:pic>
        <p:nvPicPr>
          <p:cNvPr id="6" name="Picture 5"/>
          <p:cNvPicPr/>
          <p:nvPr/>
        </p:nvPicPr>
        <p:blipFill>
          <a:blip r:embed="rId2"/>
          <a:stretch>
            <a:fillRect/>
          </a:stretch>
        </p:blipFill>
        <p:spPr>
          <a:xfrm>
            <a:off x="95249" y="2672802"/>
            <a:ext cx="3752850" cy="1876425"/>
          </a:xfrm>
          <a:prstGeom prst="rect">
            <a:avLst/>
          </a:prstGeom>
        </p:spPr>
      </p:pic>
      <p:sp>
        <p:nvSpPr>
          <p:cNvPr id="7" name="TextBox 6"/>
          <p:cNvSpPr txBox="1"/>
          <p:nvPr/>
        </p:nvSpPr>
        <p:spPr>
          <a:xfrm>
            <a:off x="3848099" y="3044082"/>
            <a:ext cx="2149930" cy="1815882"/>
          </a:xfrm>
          <a:prstGeom prst="rect">
            <a:avLst/>
          </a:prstGeom>
          <a:noFill/>
        </p:spPr>
        <p:txBody>
          <a:bodyPr wrap="square" rtlCol="0">
            <a:spAutoFit/>
          </a:bodyPr>
          <a:lstStyle/>
          <a:p>
            <a:r>
              <a:rPr lang="en-US" sz="1600" dirty="0"/>
              <a:t>Jeep</a:t>
            </a:r>
          </a:p>
          <a:p>
            <a:pPr marL="285750" indent="-285750">
              <a:buFont typeface="Arial" panose="020B0604020202020204" pitchFamily="34" charset="0"/>
              <a:buChar char="•"/>
            </a:pPr>
            <a:r>
              <a:rPr lang="en-US" sz="1600" dirty="0" err="1"/>
              <a:t>Lvl</a:t>
            </a:r>
            <a:r>
              <a:rPr lang="en-US" sz="1600" dirty="0"/>
              <a:t> 1- 12 </a:t>
            </a:r>
            <a:r>
              <a:rPr lang="en-US" sz="1600" dirty="0" err="1"/>
              <a:t>hr</a:t>
            </a:r>
            <a:r>
              <a:rPr lang="en-US" sz="1600" dirty="0"/>
              <a:t> recharge (Included)</a:t>
            </a:r>
          </a:p>
          <a:p>
            <a:pPr marL="285750" indent="-285750">
              <a:buFont typeface="Arial" panose="020B0604020202020204" pitchFamily="34" charset="0"/>
              <a:buChar char="•"/>
            </a:pPr>
            <a:r>
              <a:rPr lang="en-US" sz="1600" dirty="0" err="1"/>
              <a:t>Lvl</a:t>
            </a:r>
            <a:r>
              <a:rPr lang="en-US" sz="1600" dirty="0"/>
              <a:t> 2- 2 </a:t>
            </a:r>
            <a:r>
              <a:rPr lang="en-US" sz="1600" dirty="0" err="1"/>
              <a:t>hr</a:t>
            </a:r>
            <a:r>
              <a:rPr lang="en-US" sz="1600" dirty="0"/>
              <a:t> recharge (Not Included)</a:t>
            </a:r>
          </a:p>
        </p:txBody>
      </p:sp>
      <p:pic>
        <p:nvPicPr>
          <p:cNvPr id="8" name="Picture 7"/>
          <p:cNvPicPr/>
          <p:nvPr/>
        </p:nvPicPr>
        <p:blipFill>
          <a:blip r:embed="rId3"/>
          <a:stretch>
            <a:fillRect/>
          </a:stretch>
        </p:blipFill>
        <p:spPr>
          <a:xfrm>
            <a:off x="6705599" y="3176580"/>
            <a:ext cx="5344887" cy="775443"/>
          </a:xfrm>
          <a:prstGeom prst="rect">
            <a:avLst/>
          </a:prstGeom>
        </p:spPr>
      </p:pic>
      <p:pic>
        <p:nvPicPr>
          <p:cNvPr id="9" name="Picture 8"/>
          <p:cNvPicPr/>
          <p:nvPr/>
        </p:nvPicPr>
        <p:blipFill>
          <a:blip r:embed="rId4"/>
          <a:stretch>
            <a:fillRect/>
          </a:stretch>
        </p:blipFill>
        <p:spPr>
          <a:xfrm>
            <a:off x="6705599" y="3952023"/>
            <a:ext cx="5344886" cy="1572368"/>
          </a:xfrm>
          <a:prstGeom prst="rect">
            <a:avLst/>
          </a:prstGeom>
        </p:spPr>
      </p:pic>
      <p:sp>
        <p:nvSpPr>
          <p:cNvPr id="10" name="TextBox 9"/>
          <p:cNvSpPr txBox="1"/>
          <p:nvPr/>
        </p:nvSpPr>
        <p:spPr>
          <a:xfrm>
            <a:off x="5623004" y="5541323"/>
            <a:ext cx="6572251" cy="923330"/>
          </a:xfrm>
          <a:prstGeom prst="rect">
            <a:avLst/>
          </a:prstGeom>
          <a:noFill/>
        </p:spPr>
        <p:txBody>
          <a:bodyPr wrap="square" rtlCol="0">
            <a:spAutoFit/>
          </a:bodyPr>
          <a:lstStyle/>
          <a:p>
            <a:r>
              <a:rPr lang="en-US" dirty="0"/>
              <a:t>Tesla</a:t>
            </a:r>
          </a:p>
          <a:p>
            <a:pPr marL="285750" indent="-285750">
              <a:buFont typeface="Arial" panose="020B0604020202020204" pitchFamily="34" charset="0"/>
              <a:buChar char="•"/>
            </a:pPr>
            <a:r>
              <a:rPr lang="en-US" dirty="0"/>
              <a:t>Standard Wall- 2-3 </a:t>
            </a:r>
            <a:r>
              <a:rPr lang="en-US" dirty="0" err="1"/>
              <a:t>Mi</a:t>
            </a:r>
            <a:r>
              <a:rPr lang="en-US" dirty="0"/>
              <a:t>/ per </a:t>
            </a:r>
            <a:r>
              <a:rPr lang="en-US" dirty="0" err="1"/>
              <a:t>hr</a:t>
            </a:r>
            <a:r>
              <a:rPr lang="en-US" dirty="0"/>
              <a:t> recharge (Included)</a:t>
            </a:r>
          </a:p>
          <a:p>
            <a:pPr marL="285750" indent="-285750">
              <a:buFont typeface="Arial" panose="020B0604020202020204" pitchFamily="34" charset="0"/>
              <a:buChar char="•"/>
            </a:pPr>
            <a:r>
              <a:rPr lang="en-US" dirty="0"/>
              <a:t>Wall Connector- 44 </a:t>
            </a:r>
            <a:r>
              <a:rPr lang="en-US" dirty="0" err="1"/>
              <a:t>Mi</a:t>
            </a:r>
            <a:r>
              <a:rPr lang="en-US" dirty="0"/>
              <a:t>/ per </a:t>
            </a:r>
            <a:r>
              <a:rPr lang="en-US" dirty="0" err="1"/>
              <a:t>hr</a:t>
            </a:r>
            <a:r>
              <a:rPr lang="en-US" dirty="0"/>
              <a:t> recharge (Not Included)</a:t>
            </a:r>
          </a:p>
        </p:txBody>
      </p:sp>
      <p:sp>
        <p:nvSpPr>
          <p:cNvPr id="11" name="TextBox 10"/>
          <p:cNvSpPr txBox="1"/>
          <p:nvPr/>
        </p:nvSpPr>
        <p:spPr>
          <a:xfrm>
            <a:off x="50199" y="4941159"/>
            <a:ext cx="5202011" cy="1200329"/>
          </a:xfrm>
          <a:prstGeom prst="rect">
            <a:avLst/>
          </a:prstGeom>
          <a:noFill/>
          <a:ln w="28575">
            <a:solidFill>
              <a:srgbClr val="FF0000"/>
            </a:solidFill>
          </a:ln>
        </p:spPr>
        <p:txBody>
          <a:bodyPr wrap="square" rtlCol="0">
            <a:spAutoFit/>
          </a:bodyPr>
          <a:lstStyle/>
          <a:p>
            <a:pPr algn="ctr"/>
            <a:r>
              <a:rPr lang="en-US" b="1" dirty="0"/>
              <a:t>Consider individuals like those who live in apartments or townhomes that need to park on the street or in parking lots. They may not have secure means to charge their vehicles.</a:t>
            </a:r>
          </a:p>
        </p:txBody>
      </p:sp>
      <p:pic>
        <p:nvPicPr>
          <p:cNvPr id="4" name="Picture 3"/>
          <p:cNvPicPr/>
          <p:nvPr/>
        </p:nvPicPr>
        <p:blipFill rotWithShape="1">
          <a:blip r:embed="rId5"/>
          <a:srcRect l="2105" t="2158"/>
          <a:stretch/>
        </p:blipFill>
        <p:spPr>
          <a:xfrm>
            <a:off x="2651204" y="358777"/>
            <a:ext cx="5943600" cy="2381205"/>
          </a:xfrm>
          <a:prstGeom prst="rect">
            <a:avLst/>
          </a:prstGeom>
        </p:spPr>
      </p:pic>
    </p:spTree>
    <p:extLst>
      <p:ext uri="{BB962C8B-B14F-4D97-AF65-F5344CB8AC3E}">
        <p14:creationId xmlns:p14="http://schemas.microsoft.com/office/powerpoint/2010/main" val="1007189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906" y="764373"/>
            <a:ext cx="4520293" cy="1293028"/>
          </a:xfrm>
        </p:spPr>
        <p:txBody>
          <a:bodyPr/>
          <a:lstStyle/>
          <a:p>
            <a:r>
              <a:rPr lang="en-US" dirty="0"/>
              <a:t>Charging on the go</a:t>
            </a:r>
          </a:p>
        </p:txBody>
      </p:sp>
      <p:pic>
        <p:nvPicPr>
          <p:cNvPr id="4" name="Picture 3"/>
          <p:cNvPicPr/>
          <p:nvPr/>
        </p:nvPicPr>
        <p:blipFill>
          <a:blip r:embed="rId2"/>
          <a:stretch>
            <a:fillRect/>
          </a:stretch>
        </p:blipFill>
        <p:spPr>
          <a:xfrm>
            <a:off x="337457" y="256449"/>
            <a:ext cx="6648450" cy="1332865"/>
          </a:xfrm>
          <a:prstGeom prst="rect">
            <a:avLst/>
          </a:prstGeom>
        </p:spPr>
      </p:pic>
      <p:pic>
        <p:nvPicPr>
          <p:cNvPr id="5" name="Picture 4"/>
          <p:cNvPicPr>
            <a:picLocks noChangeAspect="1"/>
          </p:cNvPicPr>
          <p:nvPr/>
        </p:nvPicPr>
        <p:blipFill>
          <a:blip r:embed="rId3"/>
          <a:stretch>
            <a:fillRect/>
          </a:stretch>
        </p:blipFill>
        <p:spPr>
          <a:xfrm>
            <a:off x="337457" y="1589314"/>
            <a:ext cx="6648450" cy="5057775"/>
          </a:xfrm>
          <a:prstGeom prst="rect">
            <a:avLst/>
          </a:prstGeom>
        </p:spPr>
      </p:pic>
      <p:sp>
        <p:nvSpPr>
          <p:cNvPr id="6" name="TextBox 5"/>
          <p:cNvSpPr txBox="1"/>
          <p:nvPr/>
        </p:nvSpPr>
        <p:spPr>
          <a:xfrm>
            <a:off x="7432221" y="3023446"/>
            <a:ext cx="4245429" cy="2189510"/>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400" dirty="0"/>
              <a:t>Fast Charging</a:t>
            </a:r>
          </a:p>
          <a:p>
            <a:pPr marL="285750" indent="-285750">
              <a:lnSpc>
                <a:spcPct val="200000"/>
              </a:lnSpc>
              <a:buFont typeface="Arial" panose="020B0604020202020204" pitchFamily="34" charset="0"/>
              <a:buChar char="•"/>
            </a:pPr>
            <a:r>
              <a:rPr lang="en-US" sz="2400" dirty="0"/>
              <a:t>Convenient Locations</a:t>
            </a:r>
          </a:p>
          <a:p>
            <a:pPr marL="285750" indent="-285750">
              <a:lnSpc>
                <a:spcPct val="200000"/>
              </a:lnSpc>
              <a:buFont typeface="Arial" panose="020B0604020202020204" pitchFamily="34" charset="0"/>
              <a:buChar char="•"/>
            </a:pPr>
            <a:r>
              <a:rPr lang="en-US" sz="2400" dirty="0"/>
              <a:t>Provides Travel Options</a:t>
            </a:r>
          </a:p>
        </p:txBody>
      </p:sp>
    </p:spTree>
    <p:extLst>
      <p:ext uri="{BB962C8B-B14F-4D97-AF65-F5344CB8AC3E}">
        <p14:creationId xmlns:p14="http://schemas.microsoft.com/office/powerpoint/2010/main" val="935770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a:t>
            </a:r>
          </a:p>
        </p:txBody>
      </p:sp>
      <p:pic>
        <p:nvPicPr>
          <p:cNvPr id="4" name="Picture 3"/>
          <p:cNvPicPr/>
          <p:nvPr/>
        </p:nvPicPr>
        <p:blipFill>
          <a:blip r:embed="rId2"/>
          <a:stretch>
            <a:fillRect/>
          </a:stretch>
        </p:blipFill>
        <p:spPr>
          <a:xfrm>
            <a:off x="9274629" y="4365172"/>
            <a:ext cx="2596923" cy="2259466"/>
          </a:xfrm>
          <a:prstGeom prst="rect">
            <a:avLst/>
          </a:prstGeom>
        </p:spPr>
      </p:pic>
      <p:pic>
        <p:nvPicPr>
          <p:cNvPr id="5" name="Picture 4"/>
          <p:cNvPicPr/>
          <p:nvPr/>
        </p:nvPicPr>
        <p:blipFill>
          <a:blip r:embed="rId3"/>
          <a:stretch>
            <a:fillRect/>
          </a:stretch>
        </p:blipFill>
        <p:spPr>
          <a:xfrm>
            <a:off x="230640" y="302758"/>
            <a:ext cx="5743575" cy="6143625"/>
          </a:xfrm>
          <a:prstGeom prst="rect">
            <a:avLst/>
          </a:prstGeom>
        </p:spPr>
      </p:pic>
      <p:pic>
        <p:nvPicPr>
          <p:cNvPr id="6" name="Picture 5"/>
          <p:cNvPicPr/>
          <p:nvPr/>
        </p:nvPicPr>
        <p:blipFill>
          <a:blip r:embed="rId4"/>
          <a:stretch>
            <a:fillRect/>
          </a:stretch>
        </p:blipFill>
        <p:spPr>
          <a:xfrm>
            <a:off x="5974215" y="302758"/>
            <a:ext cx="3400425" cy="2705100"/>
          </a:xfrm>
          <a:prstGeom prst="rect">
            <a:avLst/>
          </a:prstGeom>
        </p:spPr>
      </p:pic>
      <p:pic>
        <p:nvPicPr>
          <p:cNvPr id="7" name="Picture 6"/>
          <p:cNvPicPr/>
          <p:nvPr/>
        </p:nvPicPr>
        <p:blipFill>
          <a:blip r:embed="rId5"/>
          <a:stretch>
            <a:fillRect/>
          </a:stretch>
        </p:blipFill>
        <p:spPr>
          <a:xfrm>
            <a:off x="5969453" y="3007858"/>
            <a:ext cx="3409950" cy="1390650"/>
          </a:xfrm>
          <a:prstGeom prst="rect">
            <a:avLst/>
          </a:prstGeom>
        </p:spPr>
      </p:pic>
    </p:spTree>
    <p:extLst>
      <p:ext uri="{BB962C8B-B14F-4D97-AF65-F5344CB8AC3E}">
        <p14:creationId xmlns:p14="http://schemas.microsoft.com/office/powerpoint/2010/main" val="1249265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Maintenance </a:t>
            </a:r>
          </a:p>
        </p:txBody>
      </p:sp>
      <p:sp>
        <p:nvSpPr>
          <p:cNvPr id="3" name="Content Placeholder 2"/>
          <p:cNvSpPr>
            <a:spLocks noGrp="1"/>
          </p:cNvSpPr>
          <p:nvPr>
            <p:ph idx="1"/>
          </p:nvPr>
        </p:nvSpPr>
        <p:spPr>
          <a:xfrm>
            <a:off x="685800" y="1726475"/>
            <a:ext cx="10820400" cy="4024125"/>
          </a:xfrm>
        </p:spPr>
        <p:txBody>
          <a:bodyPr>
            <a:normAutofit fontScale="85000" lnSpcReduction="20000"/>
          </a:bodyPr>
          <a:lstStyle/>
          <a:p>
            <a:pPr>
              <a:lnSpc>
                <a:spcPct val="200000"/>
              </a:lnSpc>
            </a:pPr>
            <a:r>
              <a:rPr lang="en-US" sz="2400" dirty="0"/>
              <a:t>EVs still use oil for components</a:t>
            </a:r>
          </a:p>
          <a:p>
            <a:pPr>
              <a:lnSpc>
                <a:spcPct val="200000"/>
              </a:lnSpc>
            </a:pPr>
            <a:r>
              <a:rPr lang="en-US" sz="2400" dirty="0"/>
              <a:t>Special tools required for use on EVs </a:t>
            </a:r>
          </a:p>
          <a:p>
            <a:pPr>
              <a:lnSpc>
                <a:spcPct val="200000"/>
              </a:lnSpc>
            </a:pPr>
            <a:r>
              <a:rPr lang="en-US" sz="2400" dirty="0"/>
              <a:t>Personal Protective Equipment</a:t>
            </a:r>
          </a:p>
          <a:p>
            <a:pPr>
              <a:lnSpc>
                <a:spcPct val="200000"/>
              </a:lnSpc>
            </a:pPr>
            <a:r>
              <a:rPr lang="en-US" sz="2400" dirty="0"/>
              <a:t>Certifications</a:t>
            </a:r>
          </a:p>
          <a:p>
            <a:pPr lvl="1">
              <a:lnSpc>
                <a:spcPct val="200000"/>
              </a:lnSpc>
            </a:pPr>
            <a:r>
              <a:rPr lang="en-US" sz="2400" dirty="0"/>
              <a:t>Costly to Maintenance Shop</a:t>
            </a:r>
          </a:p>
          <a:p>
            <a:pPr lvl="1">
              <a:lnSpc>
                <a:spcPct val="200000"/>
              </a:lnSpc>
            </a:pPr>
            <a:r>
              <a:rPr lang="en-US" sz="2400" dirty="0"/>
              <a:t>Difficult</a:t>
            </a:r>
          </a:p>
        </p:txBody>
      </p:sp>
    </p:spTree>
    <p:extLst>
      <p:ext uri="{BB962C8B-B14F-4D97-AF65-F5344CB8AC3E}">
        <p14:creationId xmlns:p14="http://schemas.microsoft.com/office/powerpoint/2010/main" val="2294560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a decision</a:t>
            </a:r>
          </a:p>
        </p:txBody>
      </p:sp>
      <p:sp>
        <p:nvSpPr>
          <p:cNvPr id="3" name="Content Placeholder 2"/>
          <p:cNvSpPr>
            <a:spLocks noGrp="1"/>
          </p:cNvSpPr>
          <p:nvPr>
            <p:ph idx="1"/>
          </p:nvPr>
        </p:nvSpPr>
        <p:spPr/>
        <p:txBody>
          <a:bodyPr/>
          <a:lstStyle/>
          <a:p>
            <a:pPr marL="0" indent="0">
              <a:lnSpc>
                <a:spcPct val="200000"/>
              </a:lnSpc>
              <a:buNone/>
            </a:pPr>
            <a:r>
              <a:rPr lang="en-US" dirty="0"/>
              <a:t>EVs</a:t>
            </a:r>
          </a:p>
          <a:p>
            <a:pPr>
              <a:lnSpc>
                <a:spcPct val="200000"/>
              </a:lnSpc>
            </a:pPr>
            <a:r>
              <a:rPr lang="en-US" dirty="0"/>
              <a:t>Future of Motor Vehicles</a:t>
            </a:r>
          </a:p>
          <a:p>
            <a:pPr>
              <a:lnSpc>
                <a:spcPct val="200000"/>
              </a:lnSpc>
            </a:pPr>
            <a:r>
              <a:rPr lang="en-US" dirty="0"/>
              <a:t>Environmental Improvement</a:t>
            </a:r>
          </a:p>
          <a:p>
            <a:pPr>
              <a:lnSpc>
                <a:spcPct val="200000"/>
              </a:lnSpc>
            </a:pPr>
            <a:r>
              <a:rPr lang="en-US" dirty="0"/>
              <a:t>Rising prices of oil and fossil fuels</a:t>
            </a:r>
          </a:p>
        </p:txBody>
      </p:sp>
      <p:sp>
        <p:nvSpPr>
          <p:cNvPr id="4" name="Content Placeholder 2"/>
          <p:cNvSpPr txBox="1">
            <a:spLocks/>
          </p:cNvSpPr>
          <p:nvPr/>
        </p:nvSpPr>
        <p:spPr>
          <a:xfrm>
            <a:off x="5464628" y="2194560"/>
            <a:ext cx="10820400"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en-US" dirty="0"/>
              <a:t>Gas Powered Vehicles</a:t>
            </a:r>
          </a:p>
          <a:p>
            <a:pPr>
              <a:lnSpc>
                <a:spcPct val="200000"/>
              </a:lnSpc>
            </a:pPr>
            <a:r>
              <a:rPr lang="en-US" dirty="0"/>
              <a:t>Initial Cost and Affordability</a:t>
            </a:r>
          </a:p>
          <a:p>
            <a:pPr>
              <a:lnSpc>
                <a:spcPct val="200000"/>
              </a:lnSpc>
            </a:pPr>
            <a:r>
              <a:rPr lang="en-US" dirty="0"/>
              <a:t>Easier and more efficient travel</a:t>
            </a:r>
          </a:p>
          <a:p>
            <a:pPr>
              <a:lnSpc>
                <a:spcPct val="200000"/>
              </a:lnSpc>
            </a:pPr>
            <a:r>
              <a:rPr lang="en-US" dirty="0"/>
              <a:t>More Options</a:t>
            </a:r>
          </a:p>
        </p:txBody>
      </p:sp>
    </p:spTree>
    <p:extLst>
      <p:ext uri="{BB962C8B-B14F-4D97-AF65-F5344CB8AC3E}">
        <p14:creationId xmlns:p14="http://schemas.microsoft.com/office/powerpoint/2010/main" val="941749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p:spPr>
        <p:txBody>
          <a:bodyPr>
            <a:normAutofit/>
          </a:bodyPr>
          <a:lstStyle/>
          <a:p>
            <a:pPr algn="ctr"/>
            <a:r>
              <a:rPr lang="en-US" sz="6600" dirty="0"/>
              <a:t>Questions?</a:t>
            </a:r>
          </a:p>
        </p:txBody>
      </p:sp>
    </p:spTree>
    <p:extLst>
      <p:ext uri="{BB962C8B-B14F-4D97-AF65-F5344CB8AC3E}">
        <p14:creationId xmlns:p14="http://schemas.microsoft.com/office/powerpoint/2010/main" val="623765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go Electric</a:t>
            </a:r>
          </a:p>
        </p:txBody>
      </p:sp>
      <p:sp>
        <p:nvSpPr>
          <p:cNvPr id="3" name="Content Placeholder 2"/>
          <p:cNvSpPr>
            <a:spLocks noGrp="1"/>
          </p:cNvSpPr>
          <p:nvPr>
            <p:ph idx="1"/>
          </p:nvPr>
        </p:nvSpPr>
        <p:spPr/>
        <p:txBody>
          <a:bodyPr/>
          <a:lstStyle/>
          <a:p>
            <a:pPr>
              <a:lnSpc>
                <a:spcPct val="200000"/>
              </a:lnSpc>
            </a:pPr>
            <a:r>
              <a:rPr lang="en-US" dirty="0"/>
              <a:t>Electric and other “cleaner alternative” fuel sources are the Future</a:t>
            </a:r>
          </a:p>
          <a:p>
            <a:pPr>
              <a:lnSpc>
                <a:spcPct val="200000"/>
              </a:lnSpc>
            </a:pPr>
            <a:r>
              <a:rPr lang="en-US" dirty="0"/>
              <a:t>Climate Change</a:t>
            </a:r>
          </a:p>
          <a:p>
            <a:pPr>
              <a:lnSpc>
                <a:spcPct val="200000"/>
              </a:lnSpc>
            </a:pPr>
            <a:r>
              <a:rPr lang="en-US"/>
              <a:t>Rising Gas </a:t>
            </a:r>
            <a:r>
              <a:rPr lang="en-US" dirty="0"/>
              <a:t>Prices</a:t>
            </a:r>
          </a:p>
        </p:txBody>
      </p:sp>
      <p:sp>
        <p:nvSpPr>
          <p:cNvPr id="4" name="TextBox 3"/>
          <p:cNvSpPr txBox="1"/>
          <p:nvPr/>
        </p:nvSpPr>
        <p:spPr>
          <a:xfrm>
            <a:off x="1452283" y="4604273"/>
            <a:ext cx="3687228" cy="1200329"/>
          </a:xfrm>
          <a:prstGeom prst="rect">
            <a:avLst/>
          </a:prstGeom>
          <a:noFill/>
        </p:spPr>
        <p:txBody>
          <a:bodyPr wrap="none" rtlCol="0">
            <a:spAutoFit/>
          </a:bodyPr>
          <a:lstStyle/>
          <a:p>
            <a:r>
              <a:rPr lang="en-US" dirty="0"/>
              <a:t>NC- $3.69		FL- $4.00		CA- $5.80</a:t>
            </a:r>
          </a:p>
          <a:p>
            <a:endParaRPr lang="en-US" dirty="0"/>
          </a:p>
          <a:p>
            <a:r>
              <a:rPr lang="en-US" dirty="0"/>
              <a:t>PA- $4.29		TX- $3.72</a:t>
            </a:r>
          </a:p>
          <a:p>
            <a:endParaRPr lang="en-US" dirty="0"/>
          </a:p>
        </p:txBody>
      </p:sp>
    </p:spTree>
    <p:extLst>
      <p:ext uri="{BB962C8B-B14F-4D97-AF65-F5344CB8AC3E}">
        <p14:creationId xmlns:p14="http://schemas.microsoft.com/office/powerpoint/2010/main" val="1413301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Fuel Cost</a:t>
            </a:r>
          </a:p>
        </p:txBody>
      </p:sp>
      <p:pic>
        <p:nvPicPr>
          <p:cNvPr id="4" name="Picture 3"/>
          <p:cNvPicPr/>
          <p:nvPr/>
        </p:nvPicPr>
        <p:blipFill>
          <a:blip r:embed="rId2"/>
          <a:stretch>
            <a:fillRect/>
          </a:stretch>
        </p:blipFill>
        <p:spPr>
          <a:xfrm>
            <a:off x="189088" y="156846"/>
            <a:ext cx="7476067" cy="2439598"/>
          </a:xfrm>
          <a:prstGeom prst="rect">
            <a:avLst/>
          </a:prstGeom>
        </p:spPr>
      </p:pic>
      <p:pic>
        <p:nvPicPr>
          <p:cNvPr id="5" name="Picture 4"/>
          <p:cNvPicPr/>
          <p:nvPr/>
        </p:nvPicPr>
        <p:blipFill>
          <a:blip r:embed="rId3"/>
          <a:stretch>
            <a:fillRect/>
          </a:stretch>
        </p:blipFill>
        <p:spPr>
          <a:xfrm>
            <a:off x="189087" y="2963272"/>
            <a:ext cx="11796083" cy="3143613"/>
          </a:xfrm>
          <a:prstGeom prst="rect">
            <a:avLst/>
          </a:prstGeom>
        </p:spPr>
      </p:pic>
    </p:spTree>
    <p:extLst>
      <p:ext uri="{BB962C8B-B14F-4D97-AF65-F5344CB8AC3E}">
        <p14:creationId xmlns:p14="http://schemas.microsoft.com/office/powerpoint/2010/main" val="1622055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with Going Electric</a:t>
            </a:r>
          </a:p>
        </p:txBody>
      </p:sp>
      <p:sp>
        <p:nvSpPr>
          <p:cNvPr id="3" name="Content Placeholder 2"/>
          <p:cNvSpPr>
            <a:spLocks noGrp="1"/>
          </p:cNvSpPr>
          <p:nvPr>
            <p:ph idx="1"/>
          </p:nvPr>
        </p:nvSpPr>
        <p:spPr/>
        <p:txBody>
          <a:bodyPr>
            <a:normAutofit/>
          </a:bodyPr>
          <a:lstStyle/>
          <a:p>
            <a:pPr>
              <a:lnSpc>
                <a:spcPct val="200000"/>
              </a:lnSpc>
            </a:pPr>
            <a:r>
              <a:rPr lang="en-US" sz="2400" dirty="0"/>
              <a:t>Initial Cost</a:t>
            </a:r>
          </a:p>
          <a:p>
            <a:pPr>
              <a:lnSpc>
                <a:spcPct val="200000"/>
              </a:lnSpc>
            </a:pPr>
            <a:r>
              <a:rPr lang="en-US" sz="2400" dirty="0"/>
              <a:t>Limitations</a:t>
            </a:r>
          </a:p>
          <a:p>
            <a:pPr>
              <a:lnSpc>
                <a:spcPct val="200000"/>
              </a:lnSpc>
            </a:pPr>
            <a:r>
              <a:rPr lang="en-US" sz="2400" dirty="0"/>
              <a:t>Maintenance</a:t>
            </a:r>
          </a:p>
        </p:txBody>
      </p:sp>
    </p:spTree>
    <p:extLst>
      <p:ext uri="{BB962C8B-B14F-4D97-AF65-F5344CB8AC3E}">
        <p14:creationId xmlns:p14="http://schemas.microsoft.com/office/powerpoint/2010/main" val="1435651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5650" y="175243"/>
            <a:ext cx="8610600" cy="1293028"/>
          </a:xfrm>
        </p:spPr>
        <p:txBody>
          <a:bodyPr/>
          <a:lstStyle/>
          <a:p>
            <a:r>
              <a:rPr lang="en-US" dirty="0"/>
              <a:t>Cost of buying</a:t>
            </a:r>
          </a:p>
        </p:txBody>
      </p:sp>
      <p:pic>
        <p:nvPicPr>
          <p:cNvPr id="4" name="Picture 3"/>
          <p:cNvPicPr/>
          <p:nvPr/>
        </p:nvPicPr>
        <p:blipFill>
          <a:blip r:embed="rId2"/>
          <a:stretch>
            <a:fillRect/>
          </a:stretch>
        </p:blipFill>
        <p:spPr>
          <a:xfrm>
            <a:off x="2466295" y="1108698"/>
            <a:ext cx="5943600" cy="869950"/>
          </a:xfrm>
          <a:prstGeom prst="rect">
            <a:avLst/>
          </a:prstGeom>
        </p:spPr>
      </p:pic>
      <p:pic>
        <p:nvPicPr>
          <p:cNvPr id="5" name="Picture 4"/>
          <p:cNvPicPr/>
          <p:nvPr/>
        </p:nvPicPr>
        <p:blipFill>
          <a:blip r:embed="rId3"/>
          <a:stretch>
            <a:fillRect/>
          </a:stretch>
        </p:blipFill>
        <p:spPr>
          <a:xfrm>
            <a:off x="217713" y="2064008"/>
            <a:ext cx="8044543" cy="1298483"/>
          </a:xfrm>
          <a:prstGeom prst="rect">
            <a:avLst/>
          </a:prstGeom>
        </p:spPr>
      </p:pic>
      <p:pic>
        <p:nvPicPr>
          <p:cNvPr id="7" name="Picture 6"/>
          <p:cNvPicPr/>
          <p:nvPr/>
        </p:nvPicPr>
        <p:blipFill>
          <a:blip r:embed="rId4"/>
          <a:stretch>
            <a:fillRect/>
          </a:stretch>
        </p:blipFill>
        <p:spPr>
          <a:xfrm>
            <a:off x="217713" y="122540"/>
            <a:ext cx="2209800" cy="1485900"/>
          </a:xfrm>
          <a:prstGeom prst="rect">
            <a:avLst/>
          </a:prstGeom>
        </p:spPr>
      </p:pic>
      <p:pic>
        <p:nvPicPr>
          <p:cNvPr id="8" name="Picture 7"/>
          <p:cNvPicPr/>
          <p:nvPr/>
        </p:nvPicPr>
        <p:blipFill>
          <a:blip r:embed="rId5"/>
          <a:stretch>
            <a:fillRect/>
          </a:stretch>
        </p:blipFill>
        <p:spPr>
          <a:xfrm>
            <a:off x="218394" y="3459698"/>
            <a:ext cx="4143375" cy="1733550"/>
          </a:xfrm>
          <a:prstGeom prst="rect">
            <a:avLst/>
          </a:prstGeom>
        </p:spPr>
      </p:pic>
      <p:pic>
        <p:nvPicPr>
          <p:cNvPr id="9" name="Picture 8"/>
          <p:cNvPicPr/>
          <p:nvPr/>
        </p:nvPicPr>
        <p:blipFill>
          <a:blip r:embed="rId6"/>
          <a:stretch>
            <a:fillRect/>
          </a:stretch>
        </p:blipFill>
        <p:spPr>
          <a:xfrm>
            <a:off x="4733244" y="3503921"/>
            <a:ext cx="2112510" cy="1733550"/>
          </a:xfrm>
          <a:prstGeom prst="rect">
            <a:avLst/>
          </a:prstGeom>
        </p:spPr>
      </p:pic>
      <p:pic>
        <p:nvPicPr>
          <p:cNvPr id="11" name="Picture 10"/>
          <p:cNvPicPr/>
          <p:nvPr/>
        </p:nvPicPr>
        <p:blipFill>
          <a:blip r:embed="rId7"/>
          <a:stretch>
            <a:fillRect/>
          </a:stretch>
        </p:blipFill>
        <p:spPr>
          <a:xfrm>
            <a:off x="3885860" y="5338927"/>
            <a:ext cx="8088426" cy="1142395"/>
          </a:xfrm>
          <a:prstGeom prst="rect">
            <a:avLst/>
          </a:prstGeom>
        </p:spPr>
      </p:pic>
      <p:pic>
        <p:nvPicPr>
          <p:cNvPr id="12" name="Picture 11"/>
          <p:cNvPicPr/>
          <p:nvPr/>
        </p:nvPicPr>
        <p:blipFill>
          <a:blip r:embed="rId8"/>
          <a:stretch>
            <a:fillRect/>
          </a:stretch>
        </p:blipFill>
        <p:spPr>
          <a:xfrm>
            <a:off x="8409895" y="3806598"/>
            <a:ext cx="1990725" cy="1400175"/>
          </a:xfrm>
          <a:prstGeom prst="rect">
            <a:avLst/>
          </a:prstGeom>
        </p:spPr>
      </p:pic>
      <p:sp>
        <p:nvSpPr>
          <p:cNvPr id="13" name="TextBox 12"/>
          <p:cNvSpPr txBox="1"/>
          <p:nvPr/>
        </p:nvSpPr>
        <p:spPr>
          <a:xfrm>
            <a:off x="9122229" y="2556770"/>
            <a:ext cx="1278391" cy="523220"/>
          </a:xfrm>
          <a:prstGeom prst="rect">
            <a:avLst/>
          </a:prstGeom>
          <a:noFill/>
        </p:spPr>
        <p:txBody>
          <a:bodyPr wrap="square" rtlCol="0">
            <a:spAutoFit/>
          </a:bodyPr>
          <a:lstStyle/>
          <a:p>
            <a:r>
              <a:rPr lang="en-US" sz="2800" dirty="0"/>
              <a:t>FORD</a:t>
            </a:r>
          </a:p>
        </p:txBody>
      </p:sp>
    </p:spTree>
    <p:extLst>
      <p:ext uri="{BB962C8B-B14F-4D97-AF65-F5344CB8AC3E}">
        <p14:creationId xmlns:p14="http://schemas.microsoft.com/office/powerpoint/2010/main" val="2044106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1915" y="227714"/>
            <a:ext cx="8610600" cy="1293028"/>
          </a:xfrm>
        </p:spPr>
        <p:txBody>
          <a:bodyPr/>
          <a:lstStyle/>
          <a:p>
            <a:r>
              <a:rPr lang="en-US" dirty="0"/>
              <a:t>Cost of buying…</a:t>
            </a:r>
          </a:p>
        </p:txBody>
      </p:sp>
      <p:sp>
        <p:nvSpPr>
          <p:cNvPr id="4" name="TextBox 3"/>
          <p:cNvSpPr txBox="1"/>
          <p:nvPr/>
        </p:nvSpPr>
        <p:spPr>
          <a:xfrm>
            <a:off x="6414747" y="1578737"/>
            <a:ext cx="2814978" cy="523220"/>
          </a:xfrm>
          <a:prstGeom prst="rect">
            <a:avLst/>
          </a:prstGeom>
          <a:noFill/>
        </p:spPr>
        <p:txBody>
          <a:bodyPr wrap="square" rtlCol="0">
            <a:spAutoFit/>
          </a:bodyPr>
          <a:lstStyle/>
          <a:p>
            <a:r>
              <a:rPr lang="en-US" sz="2800" dirty="0"/>
              <a:t>CHEVROLET</a:t>
            </a:r>
          </a:p>
        </p:txBody>
      </p:sp>
      <p:pic>
        <p:nvPicPr>
          <p:cNvPr id="5" name="Picture 4"/>
          <p:cNvPicPr/>
          <p:nvPr/>
        </p:nvPicPr>
        <p:blipFill>
          <a:blip r:embed="rId2"/>
          <a:stretch>
            <a:fillRect/>
          </a:stretch>
        </p:blipFill>
        <p:spPr>
          <a:xfrm>
            <a:off x="239485" y="2328182"/>
            <a:ext cx="5943600" cy="1846580"/>
          </a:xfrm>
          <a:prstGeom prst="rect">
            <a:avLst/>
          </a:prstGeom>
        </p:spPr>
      </p:pic>
      <p:pic>
        <p:nvPicPr>
          <p:cNvPr id="6" name="Picture 5"/>
          <p:cNvPicPr/>
          <p:nvPr/>
        </p:nvPicPr>
        <p:blipFill>
          <a:blip r:embed="rId3"/>
          <a:stretch>
            <a:fillRect/>
          </a:stretch>
        </p:blipFill>
        <p:spPr>
          <a:xfrm>
            <a:off x="239485" y="175532"/>
            <a:ext cx="5943600" cy="2152650"/>
          </a:xfrm>
          <a:prstGeom prst="rect">
            <a:avLst/>
          </a:prstGeom>
        </p:spPr>
      </p:pic>
      <p:pic>
        <p:nvPicPr>
          <p:cNvPr id="7" name="Picture 6"/>
          <p:cNvPicPr/>
          <p:nvPr/>
        </p:nvPicPr>
        <p:blipFill>
          <a:blip r:embed="rId4"/>
          <a:stretch>
            <a:fillRect/>
          </a:stretch>
        </p:blipFill>
        <p:spPr>
          <a:xfrm>
            <a:off x="6183085" y="2379254"/>
            <a:ext cx="5943600" cy="2122170"/>
          </a:xfrm>
          <a:prstGeom prst="rect">
            <a:avLst/>
          </a:prstGeom>
        </p:spPr>
      </p:pic>
      <p:pic>
        <p:nvPicPr>
          <p:cNvPr id="8" name="Picture 7"/>
          <p:cNvPicPr/>
          <p:nvPr/>
        </p:nvPicPr>
        <p:blipFill>
          <a:blip r:embed="rId5"/>
          <a:stretch>
            <a:fillRect/>
          </a:stretch>
        </p:blipFill>
        <p:spPr>
          <a:xfrm>
            <a:off x="6183085" y="4823277"/>
            <a:ext cx="5943600" cy="1037590"/>
          </a:xfrm>
          <a:prstGeom prst="rect">
            <a:avLst/>
          </a:prstGeom>
        </p:spPr>
      </p:pic>
    </p:spTree>
    <p:extLst>
      <p:ext uri="{BB962C8B-B14F-4D97-AF65-F5344CB8AC3E}">
        <p14:creationId xmlns:p14="http://schemas.microsoft.com/office/powerpoint/2010/main" val="2859676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475" y="456150"/>
            <a:ext cx="8610600" cy="1293028"/>
          </a:xfrm>
        </p:spPr>
        <p:txBody>
          <a:bodyPr/>
          <a:lstStyle/>
          <a:p>
            <a:r>
              <a:rPr lang="en-US" dirty="0"/>
              <a:t>Cost of buying…</a:t>
            </a:r>
          </a:p>
        </p:txBody>
      </p:sp>
      <p:sp>
        <p:nvSpPr>
          <p:cNvPr id="4" name="TextBox 3"/>
          <p:cNvSpPr txBox="1"/>
          <p:nvPr/>
        </p:nvSpPr>
        <p:spPr>
          <a:xfrm>
            <a:off x="8138432" y="2601840"/>
            <a:ext cx="1572305" cy="523220"/>
          </a:xfrm>
          <a:prstGeom prst="rect">
            <a:avLst/>
          </a:prstGeom>
          <a:noFill/>
        </p:spPr>
        <p:txBody>
          <a:bodyPr wrap="square" rtlCol="0">
            <a:spAutoFit/>
          </a:bodyPr>
          <a:lstStyle/>
          <a:p>
            <a:r>
              <a:rPr lang="en-US" sz="2800" dirty="0"/>
              <a:t>JEEP</a:t>
            </a:r>
          </a:p>
        </p:txBody>
      </p:sp>
      <p:pic>
        <p:nvPicPr>
          <p:cNvPr id="5" name="Picture 4"/>
          <p:cNvPicPr/>
          <p:nvPr/>
        </p:nvPicPr>
        <p:blipFill rotWithShape="1">
          <a:blip r:embed="rId2"/>
          <a:srcRect t="16028" b="5705"/>
          <a:stretch/>
        </p:blipFill>
        <p:spPr>
          <a:xfrm>
            <a:off x="137432" y="1676010"/>
            <a:ext cx="7587343" cy="1057011"/>
          </a:xfrm>
          <a:prstGeom prst="rect">
            <a:avLst/>
          </a:prstGeom>
        </p:spPr>
      </p:pic>
      <p:pic>
        <p:nvPicPr>
          <p:cNvPr id="6" name="Picture 5"/>
          <p:cNvPicPr/>
          <p:nvPr/>
        </p:nvPicPr>
        <p:blipFill>
          <a:blip r:embed="rId3"/>
          <a:stretch>
            <a:fillRect/>
          </a:stretch>
        </p:blipFill>
        <p:spPr>
          <a:xfrm>
            <a:off x="137432" y="2666142"/>
            <a:ext cx="7500257" cy="1262434"/>
          </a:xfrm>
          <a:prstGeom prst="rect">
            <a:avLst/>
          </a:prstGeom>
        </p:spPr>
      </p:pic>
      <p:pic>
        <p:nvPicPr>
          <p:cNvPr id="7" name="Picture 6"/>
          <p:cNvPicPr/>
          <p:nvPr/>
        </p:nvPicPr>
        <p:blipFill>
          <a:blip r:embed="rId4"/>
          <a:stretch>
            <a:fillRect/>
          </a:stretch>
        </p:blipFill>
        <p:spPr>
          <a:xfrm>
            <a:off x="4719638" y="3862353"/>
            <a:ext cx="7472362" cy="1469676"/>
          </a:xfrm>
          <a:prstGeom prst="rect">
            <a:avLst/>
          </a:prstGeom>
        </p:spPr>
      </p:pic>
      <p:pic>
        <p:nvPicPr>
          <p:cNvPr id="8" name="Picture 7"/>
          <p:cNvPicPr/>
          <p:nvPr/>
        </p:nvPicPr>
        <p:blipFill>
          <a:blip r:embed="rId5"/>
          <a:stretch>
            <a:fillRect/>
          </a:stretch>
        </p:blipFill>
        <p:spPr>
          <a:xfrm>
            <a:off x="4724400" y="5272457"/>
            <a:ext cx="7195457" cy="1338943"/>
          </a:xfrm>
          <a:prstGeom prst="rect">
            <a:avLst/>
          </a:prstGeom>
        </p:spPr>
      </p:pic>
    </p:spTree>
    <p:extLst>
      <p:ext uri="{BB962C8B-B14F-4D97-AF65-F5344CB8AC3E}">
        <p14:creationId xmlns:p14="http://schemas.microsoft.com/office/powerpoint/2010/main" val="3332326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4850" y="764373"/>
            <a:ext cx="3181350" cy="1293028"/>
          </a:xfrm>
        </p:spPr>
        <p:txBody>
          <a:bodyPr/>
          <a:lstStyle/>
          <a:p>
            <a:r>
              <a:rPr lang="en-US" dirty="0"/>
              <a:t>Cost of buying…</a:t>
            </a:r>
          </a:p>
        </p:txBody>
      </p:sp>
      <p:sp>
        <p:nvSpPr>
          <p:cNvPr id="3" name="TextBox 2"/>
          <p:cNvSpPr txBox="1"/>
          <p:nvPr/>
        </p:nvSpPr>
        <p:spPr>
          <a:xfrm>
            <a:off x="6953250" y="3500466"/>
            <a:ext cx="1782196" cy="523220"/>
          </a:xfrm>
          <a:prstGeom prst="rect">
            <a:avLst/>
          </a:prstGeom>
          <a:noFill/>
        </p:spPr>
        <p:txBody>
          <a:bodyPr wrap="square" rtlCol="0">
            <a:spAutoFit/>
          </a:bodyPr>
          <a:lstStyle/>
          <a:p>
            <a:r>
              <a:rPr lang="en-US" sz="2800" dirty="0"/>
              <a:t>NISSAN</a:t>
            </a:r>
          </a:p>
        </p:txBody>
      </p:sp>
      <p:pic>
        <p:nvPicPr>
          <p:cNvPr id="4" name="Picture 3"/>
          <p:cNvPicPr/>
          <p:nvPr/>
        </p:nvPicPr>
        <p:blipFill>
          <a:blip r:embed="rId2"/>
          <a:stretch>
            <a:fillRect/>
          </a:stretch>
        </p:blipFill>
        <p:spPr>
          <a:xfrm>
            <a:off x="195942" y="340324"/>
            <a:ext cx="8022771" cy="2474606"/>
          </a:xfrm>
          <a:prstGeom prst="rect">
            <a:avLst/>
          </a:prstGeom>
        </p:spPr>
      </p:pic>
      <p:pic>
        <p:nvPicPr>
          <p:cNvPr id="5" name="Picture 4"/>
          <p:cNvPicPr/>
          <p:nvPr/>
        </p:nvPicPr>
        <p:blipFill>
          <a:blip r:embed="rId3"/>
          <a:stretch>
            <a:fillRect/>
          </a:stretch>
        </p:blipFill>
        <p:spPr>
          <a:xfrm>
            <a:off x="195942" y="4998134"/>
            <a:ext cx="10450287" cy="1532235"/>
          </a:xfrm>
          <a:prstGeom prst="rect">
            <a:avLst/>
          </a:prstGeom>
        </p:spPr>
      </p:pic>
      <p:pic>
        <p:nvPicPr>
          <p:cNvPr id="6" name="Picture 5"/>
          <p:cNvPicPr>
            <a:picLocks noChangeAspect="1"/>
          </p:cNvPicPr>
          <p:nvPr/>
        </p:nvPicPr>
        <p:blipFill>
          <a:blip r:embed="rId4"/>
          <a:stretch>
            <a:fillRect/>
          </a:stretch>
        </p:blipFill>
        <p:spPr>
          <a:xfrm>
            <a:off x="3858985" y="3148692"/>
            <a:ext cx="2476500" cy="1714500"/>
          </a:xfrm>
          <a:prstGeom prst="rect">
            <a:avLst/>
          </a:prstGeom>
        </p:spPr>
      </p:pic>
    </p:spTree>
    <p:extLst>
      <p:ext uri="{BB962C8B-B14F-4D97-AF65-F5344CB8AC3E}">
        <p14:creationId xmlns:p14="http://schemas.microsoft.com/office/powerpoint/2010/main" val="4108004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Cost of buying…</a:t>
            </a:r>
            <a:endParaRPr lang="en-US" dirty="0"/>
          </a:p>
        </p:txBody>
      </p:sp>
      <p:sp>
        <p:nvSpPr>
          <p:cNvPr id="3" name="TextBox 2"/>
          <p:cNvSpPr txBox="1"/>
          <p:nvPr/>
        </p:nvSpPr>
        <p:spPr>
          <a:xfrm>
            <a:off x="1545090" y="5133975"/>
            <a:ext cx="3541260" cy="523220"/>
          </a:xfrm>
          <a:prstGeom prst="rect">
            <a:avLst/>
          </a:prstGeom>
          <a:noFill/>
        </p:spPr>
        <p:txBody>
          <a:bodyPr wrap="square" rtlCol="0">
            <a:spAutoFit/>
          </a:bodyPr>
          <a:lstStyle/>
          <a:p>
            <a:r>
              <a:rPr lang="en-US" sz="2800" dirty="0"/>
              <a:t>VOLKSWAGON</a:t>
            </a:r>
          </a:p>
        </p:txBody>
      </p:sp>
      <p:pic>
        <p:nvPicPr>
          <p:cNvPr id="4" name="Picture 3"/>
          <p:cNvPicPr/>
          <p:nvPr/>
        </p:nvPicPr>
        <p:blipFill>
          <a:blip r:embed="rId2"/>
          <a:stretch>
            <a:fillRect/>
          </a:stretch>
        </p:blipFill>
        <p:spPr>
          <a:xfrm>
            <a:off x="217715" y="222367"/>
            <a:ext cx="5943600" cy="2227580"/>
          </a:xfrm>
          <a:prstGeom prst="rect">
            <a:avLst/>
          </a:prstGeom>
        </p:spPr>
      </p:pic>
      <p:pic>
        <p:nvPicPr>
          <p:cNvPr id="5" name="Picture 4"/>
          <p:cNvPicPr/>
          <p:nvPr/>
        </p:nvPicPr>
        <p:blipFill rotWithShape="1">
          <a:blip r:embed="rId3"/>
          <a:srcRect b="26801"/>
          <a:stretch/>
        </p:blipFill>
        <p:spPr bwMode="auto">
          <a:xfrm>
            <a:off x="217715" y="2599407"/>
            <a:ext cx="5943600" cy="2075180"/>
          </a:xfrm>
          <a:prstGeom prst="rect">
            <a:avLst/>
          </a:prstGeom>
          <a:ln>
            <a:noFill/>
          </a:ln>
          <a:extLst>
            <a:ext uri="{53640926-AAD7-44D8-BBD7-CCE9431645EC}">
              <a14:shadowObscured xmlns:a14="http://schemas.microsoft.com/office/drawing/2010/main"/>
            </a:ext>
          </a:extLst>
        </p:spPr>
      </p:pic>
      <p:pic>
        <p:nvPicPr>
          <p:cNvPr id="6" name="Picture 5"/>
          <p:cNvPicPr/>
          <p:nvPr/>
        </p:nvPicPr>
        <p:blipFill>
          <a:blip r:embed="rId4"/>
          <a:stretch>
            <a:fillRect/>
          </a:stretch>
        </p:blipFill>
        <p:spPr>
          <a:xfrm>
            <a:off x="7713208" y="2496317"/>
            <a:ext cx="3209925" cy="2638425"/>
          </a:xfrm>
          <a:prstGeom prst="rect">
            <a:avLst/>
          </a:prstGeom>
        </p:spPr>
      </p:pic>
      <p:pic>
        <p:nvPicPr>
          <p:cNvPr id="7" name="Picture 6"/>
          <p:cNvPicPr/>
          <p:nvPr/>
        </p:nvPicPr>
        <p:blipFill rotWithShape="1">
          <a:blip r:embed="rId5"/>
          <a:srcRect t="66550"/>
          <a:stretch/>
        </p:blipFill>
        <p:spPr bwMode="auto">
          <a:xfrm>
            <a:off x="4979533" y="5134742"/>
            <a:ext cx="5943600" cy="11410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51454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docProps/app.xml><?xml version="1.0" encoding="utf-8"?>
<Properties xmlns="http://schemas.openxmlformats.org/officeDocument/2006/extended-properties" xmlns:vt="http://schemas.openxmlformats.org/officeDocument/2006/docPropsVTypes">
  <Template>Vapor Trail</Template>
  <TotalTime>2038</TotalTime>
  <Words>318</Words>
  <Application>Microsoft Office PowerPoint</Application>
  <PresentationFormat>Widescreen</PresentationFormat>
  <Paragraphs>76</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Century Gothic</vt:lpstr>
      <vt:lpstr>Vapor Trail</vt:lpstr>
      <vt:lpstr>Going Electric?</vt:lpstr>
      <vt:lpstr>Why go Electric</vt:lpstr>
      <vt:lpstr>Fuel Cost</vt:lpstr>
      <vt:lpstr>Issues with Going Electric</vt:lpstr>
      <vt:lpstr>Cost of buying</vt:lpstr>
      <vt:lpstr>Cost of buying…</vt:lpstr>
      <vt:lpstr>Cost of buying…</vt:lpstr>
      <vt:lpstr>Cost of buying…</vt:lpstr>
      <vt:lpstr>Cost of buying…</vt:lpstr>
      <vt:lpstr>Cost of buying…</vt:lpstr>
      <vt:lpstr>Average incomes</vt:lpstr>
      <vt:lpstr>Cost per year</vt:lpstr>
      <vt:lpstr>EV Limitations</vt:lpstr>
      <vt:lpstr>Charging</vt:lpstr>
      <vt:lpstr>Charging on the go</vt:lpstr>
      <vt:lpstr>Travel</vt:lpstr>
      <vt:lpstr>Maintenance </vt:lpstr>
      <vt:lpstr>Making a decision</vt:lpstr>
      <vt:lpstr>Questions?</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Going Electric?</dc:title>
  <dc:creator>Keilholtz, Shane M CTR USA IMCOM</dc:creator>
  <cp:lastModifiedBy>Shane Keilholtz</cp:lastModifiedBy>
  <cp:revision>33</cp:revision>
  <dcterms:created xsi:type="dcterms:W3CDTF">2022-03-28T10:53:25Z</dcterms:created>
  <dcterms:modified xsi:type="dcterms:W3CDTF">2022-04-01T23:38:49Z</dcterms:modified>
</cp:coreProperties>
</file>