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3" autoAdjust="0"/>
    <p:restoredTop sz="94660"/>
  </p:normalViewPr>
  <p:slideViewPr>
    <p:cSldViewPr snapToGrid="0">
      <p:cViewPr>
        <p:scale>
          <a:sx n="60" d="100"/>
          <a:sy n="60" d="100"/>
        </p:scale>
        <p:origin x="1478" y="4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4"/>
            <a:ext cx="11298932" cy="3338149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FA0ACE7-29A8-47D3-A7D9-257B711D8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91B17-9318-49DB-B28B-6E5994AE9581}" type="datetime1">
              <a:rPr lang="en-US" smtClean="0"/>
              <a:t>11/20/2023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DEC604B9-52E9-4810-8359-47206518D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898A89F-CA25-400F-B05A-AECBF2517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40041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D4963-E985-44C4-B8C4-FDD613B7C2F8}" type="datetime1">
              <a:rPr lang="en-US" smtClean="0"/>
              <a:t>11/20/2023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80734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058151" y="599725"/>
            <a:ext cx="3687316" cy="5816950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204200" y="863600"/>
            <a:ext cx="3124200" cy="4807326"/>
          </a:xfrm>
        </p:spPr>
        <p:txBody>
          <a:bodyPr vert="eaVert" anchor="ctr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863600"/>
            <a:ext cx="7161625" cy="4807326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6423B97-A5D4-47B9-8861-73B3707A04CF}"/>
              </a:ext>
            </a:extLst>
          </p:cNvPr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AEC0421-37B4-4481-A10D-69FDF5EC7909}"/>
              </a:ext>
            </a:extLst>
          </p:cNvPr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F7265B5-9F97-4F1E-99E9-74F7B7E62337}"/>
              </a:ext>
            </a:extLst>
          </p:cNvPr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5C74A470-3BD3-4F33-80E5-67E6E87FC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91B17-9318-49DB-B28B-6E5994AE9581}" type="datetime1">
              <a:rPr lang="en-US" smtClean="0"/>
              <a:t>11/20/2023</a:t>
            </a:fld>
            <a:endParaRPr lang="en-US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9A3A30BA-DB50-4D7D-BCDE-17D20FB354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76FF9E58-C0B2-436B-A21C-DB45A00D6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3105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1887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340864"/>
            <a:ext cx="11029615" cy="36344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70E6237-3456-439F-802D-3BA93FC7E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D82B9-B8EE-4375-B6FF-88FA6ABB15D9}" type="datetime1">
              <a:rPr lang="en-US" smtClean="0"/>
              <a:t>11/20/2023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1356D3B5-6063-4A89-B88F-9D3043916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2B78BF7-69D3-4CE0-A631-50EFD41EE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1326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2393950"/>
            <a:ext cx="11029615" cy="214746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1582016-5696-4A93-887F-BBB3B9002F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97495-0637-405E-AE64-5CC7506D51F5}" type="datetime1">
              <a:rPr lang="en-US" smtClean="0"/>
              <a:t>11/20/2023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857CFCD5-1192-4E18-8A8F-29E153B44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E39A109E-5018-4794-92B3-FD5E5BCD9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61118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194767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6039" y="2228003"/>
            <a:ext cx="5194769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FD690-9426-415D-8B65-26881E07B2D4}" type="datetime1">
              <a:rPr lang="en-US" smtClean="0"/>
              <a:t>11/20/2023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46839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1" y="2250891"/>
            <a:ext cx="5194769" cy="557784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194766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6039" y="2250892"/>
            <a:ext cx="5194770" cy="553373"/>
          </a:xfrm>
        </p:spPr>
        <p:txBody>
          <a:bodyPr anchor="ctr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6037" y="2926052"/>
            <a:ext cx="5194771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4989A-474C-40DE-95B9-011C28B71673}" type="datetime1">
              <a:rPr lang="en-US" smtClean="0"/>
              <a:t>11/20/2023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34522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4ED54-5B5E-4A04-93D3-5772E3CE3818}" type="datetime1">
              <a:rPr lang="en-US" smtClean="0"/>
              <a:t>11/20/2023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61043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0D6-574B-40AF-946F-D52A04ADE379}" type="datetime1">
              <a:rPr lang="en-US" smtClean="0"/>
              <a:t>11/20/2023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89954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601200"/>
            <a:ext cx="3682723" cy="5815475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7857" y="933450"/>
            <a:ext cx="3031852" cy="1722419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00928" y="1179829"/>
            <a:ext cx="6650991" cy="4658216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7857" y="2836654"/>
            <a:ext cx="3031852" cy="3001392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rgbClr val="FFFFFF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0B919CC2-2A65-446F-B538-9E62490354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56916"/>
            <a:ext cx="2844799" cy="365125"/>
          </a:xfrm>
        </p:spPr>
        <p:txBody>
          <a:bodyPr/>
          <a:lstStyle/>
          <a:p>
            <a:fld id="{D82884F1-FFEA-405F-9602-3DCA865EDA4E}" type="datetime1">
              <a:rPr lang="en-US" smtClean="0"/>
              <a:t>11/20/2023</a:t>
            </a:fld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B72412AE-119E-4982-8B24-63365EFCA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81192" y="6452590"/>
            <a:ext cx="691721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7FC4BB19-6AD1-45CF-9F99-00B109890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58300" y="6456916"/>
            <a:ext cx="1052510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41262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641350"/>
            <a:ext cx="11290859" cy="3651249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998148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8DB4A-8810-4A10-AD5C-D5E2C667F5B3}" type="datetime1">
              <a:rPr lang="en-US" smtClean="0"/>
              <a:t>11/20/2023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0306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2"/>
            <a:ext cx="11029616" cy="36520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ED291B17-9318-49DB-B28B-6E5994AE9581}" type="datetime1">
              <a:rPr lang="en-US" smtClean="0"/>
              <a:t>11/20/2023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88107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05" r:id="rId6"/>
    <p:sldLayoutId id="2147483701" r:id="rId7"/>
    <p:sldLayoutId id="2147483702" r:id="rId8"/>
    <p:sldLayoutId id="2147483703" r:id="rId9"/>
    <p:sldLayoutId id="2147483704" r:id="rId10"/>
    <p:sldLayoutId id="2147483706" r:id="rId11"/>
  </p:sldLayoutIdLst>
  <p:hf sldNum="0" hdr="0" ftr="0" dt="0"/>
  <p:txStyles>
    <p:titleStyle>
      <a:lvl1pPr algn="l" defTabSz="457200" rtl="0" eaLnBrk="1" latinLnBrk="0" hangingPunct="1">
        <a:lnSpc>
          <a:spcPct val="100000"/>
        </a:lnSpc>
        <a:spcBef>
          <a:spcPct val="0"/>
        </a:spcBef>
        <a:buNone/>
        <a:defRPr sz="3200" b="0" kern="1200" cap="all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5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7.jpe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8.jpe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21.jpe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5" Type="http://schemas.openxmlformats.org/officeDocument/2006/relationships/image" Target="../media/image22.jpe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5" Type="http://schemas.openxmlformats.org/officeDocument/2006/relationships/image" Target="../media/image23.pn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24.pn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7.jpeg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6" Type="http://schemas.openxmlformats.org/officeDocument/2006/relationships/image" Target="../media/image26.gif"/><Relationship Id="rId5" Type="http://schemas.openxmlformats.org/officeDocument/2006/relationships/image" Target="../media/image25.gif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0.jpeg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5" Type="http://schemas.openxmlformats.org/officeDocument/2006/relationships/image" Target="../media/image31.jpe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5" Type="http://schemas.openxmlformats.org/officeDocument/2006/relationships/image" Target="../media/image32.jpeg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5" Type="http://schemas.openxmlformats.org/officeDocument/2006/relationships/image" Target="../media/image33.jpeg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5" Type="http://schemas.openxmlformats.org/officeDocument/2006/relationships/image" Target="../media/image36.png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5" Type="http://schemas.openxmlformats.org/officeDocument/2006/relationships/image" Target="../media/image37.jpeg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5" Type="http://schemas.openxmlformats.org/officeDocument/2006/relationships/image" Target="../media/image38.jpeg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1.jpeg"/><Relationship Id="rId2" Type="http://schemas.openxmlformats.org/officeDocument/2006/relationships/audio" Target="../media/media26.mp3"/><Relationship Id="rId1" Type="http://schemas.microsoft.com/office/2007/relationships/media" Target="../media/media26.mp3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6.jpe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12.jpeg"/><Relationship Id="rId5" Type="http://schemas.openxmlformats.org/officeDocument/2006/relationships/image" Target="../media/image11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5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14.gif"/><Relationship Id="rId5" Type="http://schemas.openxmlformats.org/officeDocument/2006/relationships/image" Target="../media/image13.gif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6.jpe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3" name="Rectangle 52">
            <a:extLst>
              <a:ext uri="{FF2B5EF4-FFF2-40B4-BE49-F238E27FC236}">
                <a16:creationId xmlns:a16="http://schemas.microsoft.com/office/drawing/2014/main" id="{26B4480E-B7FF-4481-890E-043A69AE6F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4" name="Picture 53" descr="Colorful wavy concept">
            <a:extLst>
              <a:ext uri="{FF2B5EF4-FFF2-40B4-BE49-F238E27FC236}">
                <a16:creationId xmlns:a16="http://schemas.microsoft.com/office/drawing/2014/main" id="{D3E7E200-7841-4DC4-9AB2-1C2C6F01F1F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573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55" name="Rectangle 54">
            <a:extLst>
              <a:ext uri="{FF2B5EF4-FFF2-40B4-BE49-F238E27FC236}">
                <a16:creationId xmlns:a16="http://schemas.microsoft.com/office/drawing/2014/main" id="{64C13BAB-7C00-4D21-A857-E3D41C0A2A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883" y="1661699"/>
            <a:ext cx="3703320" cy="9499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F1FF39A-AC3C-4066-9D4C-519AA22812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883" y="1817914"/>
            <a:ext cx="3702134" cy="3378388"/>
          </a:xfrm>
          <a:prstGeom prst="rect">
            <a:avLst/>
          </a:prstGeom>
          <a:solidFill>
            <a:schemeClr val="bg1">
              <a:alpha val="97000"/>
            </a:schemeClr>
          </a:solidFill>
          <a:ln w="63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11CCAE1-2070-7D15-DA67-455CA20C84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9334" y="1709197"/>
            <a:ext cx="3411232" cy="267917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Inventions Throughout history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E0C4109-022C-7253-D518-DF363C2E38E9}"/>
              </a:ext>
            </a:extLst>
          </p:cNvPr>
          <p:cNvSpPr txBox="1"/>
          <p:nvPr/>
        </p:nvSpPr>
        <p:spPr>
          <a:xfrm>
            <a:off x="2341267" y="4793064"/>
            <a:ext cx="2401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By: Shane Keilholtz</a:t>
            </a:r>
          </a:p>
        </p:txBody>
      </p:sp>
      <p:pic>
        <p:nvPicPr>
          <p:cNvPr id="4" name="Intro">
            <a:hlinkClick r:id="" action="ppaction://media"/>
            <a:extLst>
              <a:ext uri="{FF2B5EF4-FFF2-40B4-BE49-F238E27FC236}">
                <a16:creationId xmlns:a16="http://schemas.microsoft.com/office/drawing/2014/main" id="{65DF7FB6-49AE-EAA4-C472-9C68158415C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487525" y="64738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10081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6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221D25-8D16-1D06-233A-E98CD7885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Newtons laws of Gravity</a:t>
            </a:r>
          </a:p>
        </p:txBody>
      </p:sp>
      <p:pic>
        <p:nvPicPr>
          <p:cNvPr id="3" name="Newton's laws">
            <a:hlinkClick r:id="" action="ppaction://media"/>
            <a:extLst>
              <a:ext uri="{FF2B5EF4-FFF2-40B4-BE49-F238E27FC236}">
                <a16:creationId xmlns:a16="http://schemas.microsoft.com/office/drawing/2014/main" id="{9AC57399-53D5-C443-E1B3-46B135C9B83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220825" y="6614318"/>
            <a:ext cx="487363" cy="487363"/>
          </a:xfrm>
          <a:prstGeom prst="rect">
            <a:avLst/>
          </a:prstGeom>
        </p:spPr>
      </p:pic>
      <p:pic>
        <p:nvPicPr>
          <p:cNvPr id="9218" name="Picture 2">
            <a:extLst>
              <a:ext uri="{FF2B5EF4-FFF2-40B4-BE49-F238E27FC236}">
                <a16:creationId xmlns:a16="http://schemas.microsoft.com/office/drawing/2014/main" id="{B10BF082-832B-BD1C-8275-9915174B60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899" y="2171700"/>
            <a:ext cx="11650202" cy="412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21664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42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221D25-8D16-1D06-233A-E98CD78853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7892" y="5109056"/>
            <a:ext cx="11029616" cy="1188720"/>
          </a:xfrm>
        </p:spPr>
        <p:txBody>
          <a:bodyPr/>
          <a:lstStyle/>
          <a:p>
            <a:pPr algn="r"/>
            <a:r>
              <a:rPr lang="en-US" dirty="0"/>
              <a:t>Flax spinning wheel</a:t>
            </a:r>
          </a:p>
        </p:txBody>
      </p:sp>
      <p:pic>
        <p:nvPicPr>
          <p:cNvPr id="3" name="Spinning Wheel">
            <a:hlinkClick r:id="" action="ppaction://media"/>
            <a:extLst>
              <a:ext uri="{FF2B5EF4-FFF2-40B4-BE49-F238E27FC236}">
                <a16:creationId xmlns:a16="http://schemas.microsoft.com/office/drawing/2014/main" id="{7667E736-A682-912E-5C7E-94950B471AD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411325" y="6614318"/>
            <a:ext cx="487363" cy="487363"/>
          </a:xfrm>
          <a:prstGeom prst="rect">
            <a:avLst/>
          </a:prstGeom>
        </p:spPr>
      </p:pic>
      <p:pic>
        <p:nvPicPr>
          <p:cNvPr id="10242" name="Picture 2">
            <a:extLst>
              <a:ext uri="{FF2B5EF4-FFF2-40B4-BE49-F238E27FC236}">
                <a16:creationId xmlns:a16="http://schemas.microsoft.com/office/drawing/2014/main" id="{52A1ECFA-1D40-4187-7627-7D52DC725A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0516" y="1320800"/>
            <a:ext cx="3954333" cy="486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0729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59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221D25-8D16-1D06-233A-E98CD78853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092" y="5181917"/>
            <a:ext cx="11029616" cy="1188720"/>
          </a:xfrm>
        </p:spPr>
        <p:txBody>
          <a:bodyPr/>
          <a:lstStyle/>
          <a:p>
            <a:r>
              <a:rPr lang="en-US" dirty="0"/>
              <a:t>Steam engine</a:t>
            </a:r>
          </a:p>
        </p:txBody>
      </p:sp>
      <p:pic>
        <p:nvPicPr>
          <p:cNvPr id="3" name="Steam Engine">
            <a:hlinkClick r:id="" action="ppaction://media"/>
            <a:extLst>
              <a:ext uri="{FF2B5EF4-FFF2-40B4-BE49-F238E27FC236}">
                <a16:creationId xmlns:a16="http://schemas.microsoft.com/office/drawing/2014/main" id="{70E8F0A7-5CB5-8E63-BF90-1FC74AEB980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551025" y="6370637"/>
            <a:ext cx="487363" cy="487363"/>
          </a:xfrm>
          <a:prstGeom prst="rect">
            <a:avLst/>
          </a:prstGeom>
        </p:spPr>
      </p:pic>
      <p:pic>
        <p:nvPicPr>
          <p:cNvPr id="11266" name="Picture 2" descr="Lenoir's steam engine">
            <a:extLst>
              <a:ext uri="{FF2B5EF4-FFF2-40B4-BE49-F238E27FC236}">
                <a16:creationId xmlns:a16="http://schemas.microsoft.com/office/drawing/2014/main" id="{BCE73AA7-5A58-F0BF-85A3-74AC6A15CE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634" y="1344512"/>
            <a:ext cx="5175166" cy="3905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rotative steam engine">
            <a:extLst>
              <a:ext uri="{FF2B5EF4-FFF2-40B4-BE49-F238E27FC236}">
                <a16:creationId xmlns:a16="http://schemas.microsoft.com/office/drawing/2014/main" id="{C72FCFA0-B5F0-BFDF-A862-14F868F44F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7550" y="1375706"/>
            <a:ext cx="4083050" cy="4994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81992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21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221D25-8D16-1D06-233A-E98CD7885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/>
              <a:t>Seed drill</a:t>
            </a:r>
          </a:p>
        </p:txBody>
      </p:sp>
      <p:pic>
        <p:nvPicPr>
          <p:cNvPr id="3" name="Seed Drill">
            <a:hlinkClick r:id="" action="ppaction://media"/>
            <a:extLst>
              <a:ext uri="{FF2B5EF4-FFF2-40B4-BE49-F238E27FC236}">
                <a16:creationId xmlns:a16="http://schemas.microsoft.com/office/drawing/2014/main" id="{0B572936-0E22-5AF4-3985-006D9B433F4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258925" y="6614318"/>
            <a:ext cx="487363" cy="487363"/>
          </a:xfrm>
          <a:prstGeom prst="rect">
            <a:avLst/>
          </a:prstGeom>
        </p:spPr>
      </p:pic>
      <p:pic>
        <p:nvPicPr>
          <p:cNvPr id="12290" name="Picture 2">
            <a:extLst>
              <a:ext uri="{FF2B5EF4-FFF2-40B4-BE49-F238E27FC236}">
                <a16:creationId xmlns:a16="http://schemas.microsoft.com/office/drawing/2014/main" id="{76D205A1-CF45-DDD0-60EB-7468828F7E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500" y="1448549"/>
            <a:ext cx="6140450" cy="4966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6473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2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221D25-8D16-1D06-233A-E98CD7885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Puddling iron</a:t>
            </a:r>
          </a:p>
        </p:txBody>
      </p:sp>
      <p:pic>
        <p:nvPicPr>
          <p:cNvPr id="3" name="Puddling">
            <a:hlinkClick r:id="" action="ppaction://media"/>
            <a:extLst>
              <a:ext uri="{FF2B5EF4-FFF2-40B4-BE49-F238E27FC236}">
                <a16:creationId xmlns:a16="http://schemas.microsoft.com/office/drawing/2014/main" id="{F8C3E7CC-AD58-D958-7CEE-DAD72538EB0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284325" y="6614318"/>
            <a:ext cx="487363" cy="487363"/>
          </a:xfrm>
          <a:prstGeom prst="rect">
            <a:avLst/>
          </a:prstGeom>
        </p:spPr>
      </p:pic>
      <p:pic>
        <p:nvPicPr>
          <p:cNvPr id="13314" name="Picture 2">
            <a:extLst>
              <a:ext uri="{FF2B5EF4-FFF2-40B4-BE49-F238E27FC236}">
                <a16:creationId xmlns:a16="http://schemas.microsoft.com/office/drawing/2014/main" id="{3398E103-AF60-E174-B58E-DC422DD904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5713" y="905357"/>
            <a:ext cx="7334741" cy="5609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534174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60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221D25-8D16-1D06-233A-E98CD78853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5992" y="5181917"/>
            <a:ext cx="11029616" cy="1188720"/>
          </a:xfrm>
        </p:spPr>
        <p:txBody>
          <a:bodyPr/>
          <a:lstStyle/>
          <a:p>
            <a:pPr algn="r"/>
            <a:r>
              <a:rPr lang="en-US" dirty="0"/>
              <a:t>Sewing machine</a:t>
            </a:r>
          </a:p>
        </p:txBody>
      </p:sp>
      <p:pic>
        <p:nvPicPr>
          <p:cNvPr id="3" name="Sewing Machine">
            <a:hlinkClick r:id="" action="ppaction://media"/>
            <a:extLst>
              <a:ext uri="{FF2B5EF4-FFF2-40B4-BE49-F238E27FC236}">
                <a16:creationId xmlns:a16="http://schemas.microsoft.com/office/drawing/2014/main" id="{08982DBF-7B8A-2888-19AA-7573FE3F24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297025" y="6370637"/>
            <a:ext cx="487363" cy="487363"/>
          </a:xfrm>
          <a:prstGeom prst="rect">
            <a:avLst/>
          </a:prstGeom>
        </p:spPr>
      </p:pic>
      <p:pic>
        <p:nvPicPr>
          <p:cNvPr id="14338" name="Picture 2">
            <a:extLst>
              <a:ext uri="{FF2B5EF4-FFF2-40B4-BE49-F238E27FC236}">
                <a16:creationId xmlns:a16="http://schemas.microsoft.com/office/drawing/2014/main" id="{6E02C163-86A9-C1A0-0848-7D6DA2C345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06600" y="999331"/>
            <a:ext cx="12192000" cy="5500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1929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5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221D25-8D16-1D06-233A-E98CD78853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092" y="5285105"/>
            <a:ext cx="11029616" cy="1188720"/>
          </a:xfrm>
        </p:spPr>
        <p:txBody>
          <a:bodyPr/>
          <a:lstStyle/>
          <a:p>
            <a:r>
              <a:rPr lang="en-US" dirty="0"/>
              <a:t>Steel plow</a:t>
            </a:r>
          </a:p>
        </p:txBody>
      </p:sp>
      <p:pic>
        <p:nvPicPr>
          <p:cNvPr id="3" name="Steel Plow">
            <a:hlinkClick r:id="" action="ppaction://media"/>
            <a:extLst>
              <a:ext uri="{FF2B5EF4-FFF2-40B4-BE49-F238E27FC236}">
                <a16:creationId xmlns:a16="http://schemas.microsoft.com/office/drawing/2014/main" id="{1722D7D5-AEB3-9AA0-8742-D45BAFFB87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208125" y="6473825"/>
            <a:ext cx="487363" cy="48736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739F4EF-535B-FDBE-243D-98E52C665E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74362" y="1201052"/>
            <a:ext cx="8957847" cy="4455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365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81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221D25-8D16-1D06-233A-E98CD7885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/>
              <a:t>typewriter</a:t>
            </a:r>
          </a:p>
        </p:txBody>
      </p:sp>
      <p:pic>
        <p:nvPicPr>
          <p:cNvPr id="3" name="Typewriter">
            <a:hlinkClick r:id="" action="ppaction://media"/>
            <a:extLst>
              <a:ext uri="{FF2B5EF4-FFF2-40B4-BE49-F238E27FC236}">
                <a16:creationId xmlns:a16="http://schemas.microsoft.com/office/drawing/2014/main" id="{023AB297-3104-1E48-79BF-E4BB2F2023A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385925" y="6614318"/>
            <a:ext cx="487363" cy="487363"/>
          </a:xfrm>
          <a:prstGeom prst="rect">
            <a:avLst/>
          </a:prstGeom>
        </p:spPr>
      </p:pic>
      <p:pic>
        <p:nvPicPr>
          <p:cNvPr id="15362" name="Picture 2">
            <a:extLst>
              <a:ext uri="{FF2B5EF4-FFF2-40B4-BE49-F238E27FC236}">
                <a16:creationId xmlns:a16="http://schemas.microsoft.com/office/drawing/2014/main" id="{DCE1E407-8139-4139-E07D-DFCF6E5649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74" y="1296515"/>
            <a:ext cx="3006725" cy="2652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>
            <a:extLst>
              <a:ext uri="{FF2B5EF4-FFF2-40B4-BE49-F238E27FC236}">
                <a16:creationId xmlns:a16="http://schemas.microsoft.com/office/drawing/2014/main" id="{5E86AB69-E8C8-5361-B66B-A6DE30AA75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663" y="2249295"/>
            <a:ext cx="3177719" cy="2894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6" name="Picture 6">
            <a:extLst>
              <a:ext uri="{FF2B5EF4-FFF2-40B4-BE49-F238E27FC236}">
                <a16:creationId xmlns:a16="http://schemas.microsoft.com/office/drawing/2014/main" id="{4952189E-940D-3C3F-9984-C4DABADB2E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6375" y="2782695"/>
            <a:ext cx="3829050" cy="373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1435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45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" dur="1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ntr" presetSubtype="32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" dur="15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1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221D25-8D16-1D06-233A-E98CD7885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Alexander graham bell’s telephone</a:t>
            </a:r>
          </a:p>
        </p:txBody>
      </p:sp>
      <p:pic>
        <p:nvPicPr>
          <p:cNvPr id="3" name="Telephone">
            <a:hlinkClick r:id="" action="ppaction://media"/>
            <a:extLst>
              <a:ext uri="{FF2B5EF4-FFF2-40B4-BE49-F238E27FC236}">
                <a16:creationId xmlns:a16="http://schemas.microsoft.com/office/drawing/2014/main" id="{0BB81FAB-F7CF-5B7E-E403-357CC3F14C3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322425" y="6614318"/>
            <a:ext cx="487363" cy="487363"/>
          </a:xfrm>
          <a:prstGeom prst="rect">
            <a:avLst/>
          </a:prstGeom>
        </p:spPr>
      </p:pic>
      <p:pic>
        <p:nvPicPr>
          <p:cNvPr id="16386" name="Picture 2" descr="Antonio Meucci Headshot">
            <a:extLst>
              <a:ext uri="{FF2B5EF4-FFF2-40B4-BE49-F238E27FC236}">
                <a16:creationId xmlns:a16="http://schemas.microsoft.com/office/drawing/2014/main" id="{56A1E905-7320-568E-BBBD-AD55142AC4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24" y="2546349"/>
            <a:ext cx="1908175" cy="2679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Alexander Graham Bell Using a Telephone">
            <a:extLst>
              <a:ext uri="{FF2B5EF4-FFF2-40B4-BE49-F238E27FC236}">
                <a16:creationId xmlns:a16="http://schemas.microsoft.com/office/drawing/2014/main" id="{C77E6890-F376-3FE0-53DA-4B2CE92052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7674" y="1890876"/>
            <a:ext cx="3082925" cy="4404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Picture 6" descr="First Prototype of a Phone">
            <a:extLst>
              <a:ext uri="{FF2B5EF4-FFF2-40B4-BE49-F238E27FC236}">
                <a16:creationId xmlns:a16="http://schemas.microsoft.com/office/drawing/2014/main" id="{56A1DCD9-EA92-4D66-55A1-7B2E6F4D8F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8175" y="3441315"/>
            <a:ext cx="2498725" cy="2975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9673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4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" dur="1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1" presetClass="entr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2" dur="10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3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5" dur="10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221D25-8D16-1D06-233A-E98CD78853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0292" y="5109056"/>
            <a:ext cx="11029616" cy="1188720"/>
          </a:xfrm>
        </p:spPr>
        <p:txBody>
          <a:bodyPr/>
          <a:lstStyle/>
          <a:p>
            <a:pPr algn="r"/>
            <a:r>
              <a:rPr lang="en-US" dirty="0"/>
              <a:t>Edison’s carbon filament</a:t>
            </a:r>
          </a:p>
        </p:txBody>
      </p:sp>
      <p:pic>
        <p:nvPicPr>
          <p:cNvPr id="3" name="Carbon Filament">
            <a:hlinkClick r:id="" action="ppaction://media"/>
            <a:extLst>
              <a:ext uri="{FF2B5EF4-FFF2-40B4-BE49-F238E27FC236}">
                <a16:creationId xmlns:a16="http://schemas.microsoft.com/office/drawing/2014/main" id="{643BB4E7-AC36-ECB2-43D7-8AAFA707842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614525" y="6614318"/>
            <a:ext cx="487363" cy="487363"/>
          </a:xfrm>
          <a:prstGeom prst="rect">
            <a:avLst/>
          </a:prstGeom>
        </p:spPr>
      </p:pic>
      <p:pic>
        <p:nvPicPr>
          <p:cNvPr id="17410" name="Picture 2" descr="This is the printed patent drawing for the incandescent light bulb invented by Thomas A. Edison. 1880. (Photo by: HUM Images/Universal Images Group via Getty Images)">
            <a:extLst>
              <a:ext uri="{FF2B5EF4-FFF2-40B4-BE49-F238E27FC236}">
                <a16:creationId xmlns:a16="http://schemas.microsoft.com/office/drawing/2014/main" id="{AD046125-E913-CE75-B959-AF90F96108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7592" y="791333"/>
            <a:ext cx="4018129" cy="5822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9592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83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" dur="1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221D25-8D16-1D06-233A-E98CD7885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wheel</a:t>
            </a:r>
          </a:p>
        </p:txBody>
      </p:sp>
      <p:pic>
        <p:nvPicPr>
          <p:cNvPr id="4" name="Wheel">
            <a:hlinkClick r:id="" action="ppaction://media"/>
            <a:extLst>
              <a:ext uri="{FF2B5EF4-FFF2-40B4-BE49-F238E27FC236}">
                <a16:creationId xmlns:a16="http://schemas.microsoft.com/office/drawing/2014/main" id="{C0A2C4C2-0306-8553-74AD-12BC8793C22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988925" y="6614318"/>
            <a:ext cx="487363" cy="487363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C6426DDF-DD85-4F52-764D-FD8D3AF1EC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6162" y="1237288"/>
            <a:ext cx="4143201" cy="4918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65251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38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221D25-8D16-1D06-233A-E98CD78853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892" y="5181917"/>
            <a:ext cx="11029616" cy="1188720"/>
          </a:xfrm>
        </p:spPr>
        <p:txBody>
          <a:bodyPr/>
          <a:lstStyle/>
          <a:p>
            <a:r>
              <a:rPr lang="en-US" dirty="0"/>
              <a:t>The radio</a:t>
            </a:r>
          </a:p>
        </p:txBody>
      </p:sp>
      <p:pic>
        <p:nvPicPr>
          <p:cNvPr id="3" name="Radio">
            <a:hlinkClick r:id="" action="ppaction://media"/>
            <a:extLst>
              <a:ext uri="{FF2B5EF4-FFF2-40B4-BE49-F238E27FC236}">
                <a16:creationId xmlns:a16="http://schemas.microsoft.com/office/drawing/2014/main" id="{49219D62-6CA7-8DF7-93FF-097A413861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424025" y="6370637"/>
            <a:ext cx="487363" cy="487363"/>
          </a:xfrm>
          <a:prstGeom prst="rect">
            <a:avLst/>
          </a:prstGeom>
        </p:spPr>
      </p:pic>
      <p:pic>
        <p:nvPicPr>
          <p:cNvPr id="18434" name="Picture 2">
            <a:extLst>
              <a:ext uri="{FF2B5EF4-FFF2-40B4-BE49-F238E27FC236}">
                <a16:creationId xmlns:a16="http://schemas.microsoft.com/office/drawing/2014/main" id="{B2B200B5-2EE1-5B4E-54DC-1226E4872A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3400" y="706682"/>
            <a:ext cx="8170863" cy="5907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3437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55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221D25-8D16-1D06-233A-E98CD7885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/>
              <a:t>The airplane</a:t>
            </a:r>
          </a:p>
        </p:txBody>
      </p:sp>
      <p:pic>
        <p:nvPicPr>
          <p:cNvPr id="3" name="Airplane">
            <a:hlinkClick r:id="" action="ppaction://media"/>
            <a:extLst>
              <a:ext uri="{FF2B5EF4-FFF2-40B4-BE49-F238E27FC236}">
                <a16:creationId xmlns:a16="http://schemas.microsoft.com/office/drawing/2014/main" id="{2B1A3AB9-57DE-E40B-E371-0893EB60B54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398625" y="6614318"/>
            <a:ext cx="487363" cy="487363"/>
          </a:xfrm>
          <a:prstGeom prst="rect">
            <a:avLst/>
          </a:prstGeom>
        </p:spPr>
      </p:pic>
      <p:pic>
        <p:nvPicPr>
          <p:cNvPr id="19458" name="Picture 2" descr="first flight by Orville Wright, December 17, 1903">
            <a:extLst>
              <a:ext uri="{FF2B5EF4-FFF2-40B4-BE49-F238E27FC236}">
                <a16:creationId xmlns:a16="http://schemas.microsoft.com/office/drawing/2014/main" id="{56C93A70-F604-7C8F-35E8-FDDD6023DD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192" y="1296516"/>
            <a:ext cx="7623008" cy="4726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57148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53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221D25-8D16-1D06-233A-E98CD7885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Nuclear power plants</a:t>
            </a:r>
          </a:p>
        </p:txBody>
      </p:sp>
      <p:pic>
        <p:nvPicPr>
          <p:cNvPr id="3" name="Nuclear Power Plant">
            <a:hlinkClick r:id="" action="ppaction://media"/>
            <a:extLst>
              <a:ext uri="{FF2B5EF4-FFF2-40B4-BE49-F238E27FC236}">
                <a16:creationId xmlns:a16="http://schemas.microsoft.com/office/drawing/2014/main" id="{89F361B2-1388-448D-F5DB-E0011CF3F2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474825" y="6370637"/>
            <a:ext cx="487363" cy="487363"/>
          </a:xfrm>
          <a:prstGeom prst="rect">
            <a:avLst/>
          </a:prstGeom>
        </p:spPr>
      </p:pic>
      <p:pic>
        <p:nvPicPr>
          <p:cNvPr id="21506" name="Picture 2" descr="nuclear power plant diagram">
            <a:extLst>
              <a:ext uri="{FF2B5EF4-FFF2-40B4-BE49-F238E27FC236}">
                <a16:creationId xmlns:a16="http://schemas.microsoft.com/office/drawing/2014/main" id="{D99DD09D-5B96-E14E-05E2-F638747EAA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3298344"/>
            <a:ext cx="38100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8" name="Picture 4" descr="The Three Mile Island nuclear power plant">
            <a:extLst>
              <a:ext uri="{FF2B5EF4-FFF2-40B4-BE49-F238E27FC236}">
                <a16:creationId xmlns:a16="http://schemas.microsoft.com/office/drawing/2014/main" id="{37311DD7-EFBB-C38A-12D7-C7727BBC57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3499" y="1296516"/>
            <a:ext cx="5483225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550669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07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1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221D25-8D16-1D06-233A-E98CD78853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7092" y="5181917"/>
            <a:ext cx="11029616" cy="1188720"/>
          </a:xfrm>
        </p:spPr>
        <p:txBody>
          <a:bodyPr/>
          <a:lstStyle/>
          <a:p>
            <a:pPr algn="r"/>
            <a:r>
              <a:rPr lang="en-US" dirty="0"/>
              <a:t>Water filters</a:t>
            </a:r>
          </a:p>
        </p:txBody>
      </p:sp>
      <p:pic>
        <p:nvPicPr>
          <p:cNvPr id="3" name="Water Filters">
            <a:hlinkClick r:id="" action="ppaction://media"/>
            <a:extLst>
              <a:ext uri="{FF2B5EF4-FFF2-40B4-BE49-F238E27FC236}">
                <a16:creationId xmlns:a16="http://schemas.microsoft.com/office/drawing/2014/main" id="{A106DA39-5B05-E974-470B-CBB8F319844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525625" y="6370637"/>
            <a:ext cx="487363" cy="487363"/>
          </a:xfrm>
          <a:prstGeom prst="rect">
            <a:avLst/>
          </a:prstGeom>
        </p:spPr>
      </p:pic>
      <p:pic>
        <p:nvPicPr>
          <p:cNvPr id="22530" name="Picture 2">
            <a:extLst>
              <a:ext uri="{FF2B5EF4-FFF2-40B4-BE49-F238E27FC236}">
                <a16:creationId xmlns:a16="http://schemas.microsoft.com/office/drawing/2014/main" id="{A09145C0-F6CE-4030-0852-81810270EB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5100" y="1120236"/>
            <a:ext cx="3517900" cy="5394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2831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12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221D25-8D16-1D06-233A-E98CD78853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4492" y="5181917"/>
            <a:ext cx="11029616" cy="1188720"/>
          </a:xfrm>
        </p:spPr>
        <p:txBody>
          <a:bodyPr/>
          <a:lstStyle/>
          <a:p>
            <a:r>
              <a:rPr lang="en-US" dirty="0"/>
              <a:t>Shoe insoles</a:t>
            </a:r>
          </a:p>
        </p:txBody>
      </p:sp>
      <p:pic>
        <p:nvPicPr>
          <p:cNvPr id="3" name="Shoe Insoles">
            <a:hlinkClick r:id="" action="ppaction://media"/>
            <a:extLst>
              <a:ext uri="{FF2B5EF4-FFF2-40B4-BE49-F238E27FC236}">
                <a16:creationId xmlns:a16="http://schemas.microsoft.com/office/drawing/2014/main" id="{B00CD01B-1DDE-F7B3-97F6-6B5F943146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589125" y="6370637"/>
            <a:ext cx="487363" cy="487363"/>
          </a:xfrm>
          <a:prstGeom prst="rect">
            <a:avLst/>
          </a:prstGeom>
        </p:spPr>
      </p:pic>
      <p:pic>
        <p:nvPicPr>
          <p:cNvPr id="23554" name="Picture 2" descr="Gene Cernan Boots">
            <a:extLst>
              <a:ext uri="{FF2B5EF4-FFF2-40B4-BE49-F238E27FC236}">
                <a16:creationId xmlns:a16="http://schemas.microsoft.com/office/drawing/2014/main" id="{971B7C2D-0A7B-EF41-4D2C-1479CB0ABA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2200" y="1017587"/>
            <a:ext cx="7137400" cy="535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5175425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24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221D25-8D16-1D06-233A-E98CD7885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/>
              <a:t>Aerodynamic advancements</a:t>
            </a:r>
          </a:p>
        </p:txBody>
      </p:sp>
      <p:pic>
        <p:nvPicPr>
          <p:cNvPr id="3" name="Golf Balls">
            <a:hlinkClick r:id="" action="ppaction://media"/>
            <a:extLst>
              <a:ext uri="{FF2B5EF4-FFF2-40B4-BE49-F238E27FC236}">
                <a16:creationId xmlns:a16="http://schemas.microsoft.com/office/drawing/2014/main" id="{36D0817C-A9F4-4C24-8E23-D4B072D737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297025" y="6370637"/>
            <a:ext cx="487363" cy="487363"/>
          </a:xfrm>
          <a:prstGeom prst="rect">
            <a:avLst/>
          </a:prstGeom>
        </p:spPr>
      </p:pic>
      <p:pic>
        <p:nvPicPr>
          <p:cNvPr id="20484" name="Picture 4" descr="Diagram of air flowing around a smooth and dimpled golf ball">
            <a:extLst>
              <a:ext uri="{FF2B5EF4-FFF2-40B4-BE49-F238E27FC236}">
                <a16:creationId xmlns:a16="http://schemas.microsoft.com/office/drawing/2014/main" id="{00923759-0F62-6B7F-C431-4AABE8F501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1434143"/>
            <a:ext cx="4219575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7868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28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2DEA98-9CAC-0FB9-FE67-72C2DC3856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Artificial limbs</a:t>
            </a:r>
          </a:p>
        </p:txBody>
      </p:sp>
      <p:pic>
        <p:nvPicPr>
          <p:cNvPr id="4" name="Artificial Limbs">
            <a:hlinkClick r:id="" action="ppaction://media"/>
            <a:extLst>
              <a:ext uri="{FF2B5EF4-FFF2-40B4-BE49-F238E27FC236}">
                <a16:creationId xmlns:a16="http://schemas.microsoft.com/office/drawing/2014/main" id="{546BE8A7-15C2-E6E5-3CC4-4B5DDD39895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424025" y="6370637"/>
            <a:ext cx="487363" cy="487363"/>
          </a:xfrm>
          <a:prstGeom prst="rect">
            <a:avLst/>
          </a:prstGeom>
        </p:spPr>
      </p:pic>
      <p:pic>
        <p:nvPicPr>
          <p:cNvPr id="24578" name="Picture 2">
            <a:extLst>
              <a:ext uri="{FF2B5EF4-FFF2-40B4-BE49-F238E27FC236}">
                <a16:creationId xmlns:a16="http://schemas.microsoft.com/office/drawing/2014/main" id="{15359840-B2E4-3CC0-135D-404D4B5C26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242" y="1930400"/>
            <a:ext cx="3107408" cy="464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0" name="Picture 4">
            <a:extLst>
              <a:ext uri="{FF2B5EF4-FFF2-40B4-BE49-F238E27FC236}">
                <a16:creationId xmlns:a16="http://schemas.microsoft.com/office/drawing/2014/main" id="{B21B65CB-F7B5-313C-571D-87E58EFBA5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4299" y="1296516"/>
            <a:ext cx="2390775" cy="2490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2" name="Picture 6">
            <a:extLst>
              <a:ext uri="{FF2B5EF4-FFF2-40B4-BE49-F238E27FC236}">
                <a16:creationId xmlns:a16="http://schemas.microsoft.com/office/drawing/2014/main" id="{3239FC26-F0B0-00C3-1654-B0A79ED76A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326" y="2559050"/>
            <a:ext cx="4038600" cy="3390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1049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04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15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15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1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5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5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2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5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5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Picture 53" descr="Colorful wavy concept">
            <a:extLst>
              <a:ext uri="{FF2B5EF4-FFF2-40B4-BE49-F238E27FC236}">
                <a16:creationId xmlns:a16="http://schemas.microsoft.com/office/drawing/2014/main" id="{D3E7E200-7841-4DC4-9AB2-1C2C6F01F1F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573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11CCAE1-2070-7D15-DA67-455CA20C84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93734" y="1378997"/>
            <a:ext cx="3411232" cy="2679173"/>
          </a:xfrm>
        </p:spPr>
        <p:txBody>
          <a:bodyPr>
            <a:normAutofit/>
          </a:bodyPr>
          <a:lstStyle/>
          <a:p>
            <a:pPr algn="r"/>
            <a:r>
              <a:rPr lang="en-US" sz="4800" dirty="0">
                <a:solidFill>
                  <a:schemeClr val="tx1"/>
                </a:solidFill>
              </a:rPr>
              <a:t>I hope you enjoyed!</a:t>
            </a:r>
          </a:p>
        </p:txBody>
      </p:sp>
      <p:pic>
        <p:nvPicPr>
          <p:cNvPr id="3" name="Conclusion">
            <a:hlinkClick r:id="" action="ppaction://media"/>
            <a:extLst>
              <a:ext uri="{FF2B5EF4-FFF2-40B4-BE49-F238E27FC236}">
                <a16:creationId xmlns:a16="http://schemas.microsoft.com/office/drawing/2014/main" id="{FA2A0AA4-3FB1-C4C4-B87A-1BA5883E320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411325" y="637063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059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9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16E13F7-D1BD-1D24-79F0-8E39D2F5B935}"/>
              </a:ext>
            </a:extLst>
          </p:cNvPr>
          <p:cNvSpPr txBox="1"/>
          <p:nvPr/>
        </p:nvSpPr>
        <p:spPr>
          <a:xfrm>
            <a:off x="666750" y="609600"/>
            <a:ext cx="1085850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u="sng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References</a:t>
            </a:r>
          </a:p>
          <a:p>
            <a:r>
              <a:rPr lang="en-US" sz="18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-10000 years of economy. (n.d.). https://www.citeco.fr/10000-years-history-economics/the-origins/invention-of-the-wheel#:~:text=The%20wheel%20was%20invented%20in,advances%20in%20two%20main%20areas.</a:t>
            </a:r>
          </a:p>
          <a:p>
            <a:pPr>
              <a:defRPr/>
            </a:pPr>
            <a:r>
              <a:rPr lang="en-US" sz="1800" b="0" i="1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-</a:t>
            </a:r>
            <a:r>
              <a:rPr lang="en-US" i="1" dirty="0">
                <a:effectLst/>
              </a:rPr>
              <a:t>1846 - Elias Howe Jr.’s Sewing Machine Patent Model</a:t>
            </a:r>
            <a:r>
              <a:rPr lang="en-US" dirty="0">
                <a:effectLst/>
              </a:rPr>
              <a:t>. National Museum of American History. (n.d.-a). https://americanhistory.si.edu/collections/search/object/nmah_630930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b="0" i="1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-</a:t>
            </a:r>
            <a:r>
              <a:rPr lang="en-US" sz="1800" i="1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1870s – 1940s: Telephone</a:t>
            </a:r>
            <a:r>
              <a:rPr lang="en-US" sz="18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. Elon University. (n.d.). https://www.elon.edu/u/imagining/time-capsule/150-years/back-1870-1940/#:~:text=The%20Development%20of%20the%20Telephone&amp;text=While%20Italian%20innovator%20Antonio%20Meucci,for%20the%20device%20in%201876.</a:t>
            </a:r>
          </a:p>
          <a:p>
            <a:pPr>
              <a:defRPr/>
            </a:pPr>
            <a:r>
              <a:rPr lang="en-US" sz="1800" b="0" i="1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-</a:t>
            </a:r>
            <a:r>
              <a:rPr lang="en-US" dirty="0">
                <a:effectLst/>
              </a:rPr>
              <a:t>A&amp;E Television Networks. (n.d.). </a:t>
            </a:r>
            <a:r>
              <a:rPr lang="en-US" i="1" dirty="0">
                <a:effectLst/>
              </a:rPr>
              <a:t>When Edison Turned Night Into Day</a:t>
            </a:r>
            <a:r>
              <a:rPr lang="en-US" dirty="0">
                <a:effectLst/>
              </a:rPr>
              <a:t>. History.com. https://www.history.com/news/when-edison-turned-night-into-day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b="0" i="1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-</a:t>
            </a:r>
            <a:r>
              <a:rPr lang="en-US" sz="18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A brief history of typewriters. (n.d.). https://site.xavier.edu/polt/typewriters/tw-history.html </a:t>
            </a:r>
          </a:p>
          <a:p>
            <a:pPr>
              <a:defRPr/>
            </a:pPr>
            <a:r>
              <a:rPr lang="en-US" sz="1800" b="0" i="1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-</a:t>
            </a:r>
            <a:r>
              <a:rPr lang="en-US" i="1" dirty="0">
                <a:effectLst/>
              </a:rPr>
              <a:t>A cure for hooks and slices? Asymmetric Dimple patterns and Golf Ball Flight: Science Project</a:t>
            </a:r>
            <a:r>
              <a:rPr lang="en-US" dirty="0">
                <a:effectLst/>
              </a:rPr>
              <a:t>. Science Buddies. (n.d.). https://www.sciencebuddies.org/science-fair-projects/project-ideas/Sports_p012/sports-science/golf-ball-patterns </a:t>
            </a:r>
          </a:p>
          <a:p>
            <a:pPr>
              <a:defRPr/>
            </a:pPr>
            <a:r>
              <a:rPr lang="en-US" sz="1800" b="0" i="1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-</a:t>
            </a:r>
            <a:r>
              <a:rPr lang="en-US" i="1" dirty="0">
                <a:effectLst/>
              </a:rPr>
              <a:t>Advanced NASA technology supports water purification efforts worldwide</a:t>
            </a:r>
            <a:r>
              <a:rPr lang="en-US" dirty="0">
                <a:effectLst/>
              </a:rPr>
              <a:t>. ESA. (n.d.). https://www.esa.int/Science_Exploration/Human_and_Robotic_Exploration/International_Space_Station_Benefits_for_Humanity/Advanced_NASA_Technology_Supports_Water_Purification_Efforts_Worldwide </a:t>
            </a:r>
          </a:p>
          <a:p>
            <a:pPr>
              <a:defRPr/>
            </a:pPr>
            <a:r>
              <a:rPr lang="en-US" sz="1800" b="0" i="1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-</a:t>
            </a:r>
            <a:r>
              <a:rPr lang="en-US" i="1" dirty="0">
                <a:effectLst/>
              </a:rPr>
              <a:t>An organ pipe as a telescope</a:t>
            </a:r>
            <a:r>
              <a:rPr lang="en-US" dirty="0">
                <a:effectLst/>
              </a:rPr>
              <a:t>. Galileo Galilei telescope | Max-Planck-Gesellschaft. (2014, February 11). https://www.mpg.de/7913340/galileo-galilei-telescope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b="0" i="1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-</a:t>
            </a:r>
            <a:r>
              <a:rPr lang="en-US" sz="1800" dirty="0" err="1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Bertoloni</a:t>
            </a:r>
            <a:r>
              <a:rPr lang="en-US" sz="18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, M. D. E. I., Dorn, H., &amp; McClellan, J. E. I. (2006). </a:t>
            </a:r>
            <a:r>
              <a:rPr lang="en-US" sz="1800" i="1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Science and technology in world history: An introduction</a:t>
            </a:r>
            <a:r>
              <a:rPr lang="en-US" sz="18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. Johns Hopkins University Press.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277090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16E13F7-D1BD-1D24-79F0-8E39D2F5B935}"/>
              </a:ext>
            </a:extLst>
          </p:cNvPr>
          <p:cNvSpPr txBox="1"/>
          <p:nvPr/>
        </p:nvSpPr>
        <p:spPr>
          <a:xfrm>
            <a:off x="666750" y="609600"/>
            <a:ext cx="108585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u="sng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References Cont.</a:t>
            </a:r>
          </a:p>
          <a:p>
            <a:pPr>
              <a:defRPr/>
            </a:pPr>
            <a:r>
              <a:rPr lang="en-US" sz="1800" b="0" i="1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-</a:t>
            </a:r>
            <a:r>
              <a:rPr lang="en-US" dirty="0">
                <a:effectLst/>
              </a:rPr>
              <a:t>Dao, C. (n.d.). </a:t>
            </a:r>
            <a:r>
              <a:rPr lang="en-US" i="1" dirty="0">
                <a:effectLst/>
              </a:rPr>
              <a:t>Man of science, man of god: Isaac Newton</a:t>
            </a:r>
            <a:r>
              <a:rPr lang="en-US" dirty="0">
                <a:effectLst/>
              </a:rPr>
              <a:t>. The Institute for Creation Research. https://www.icr.org/article/newton/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b="0" i="1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-</a:t>
            </a:r>
            <a:r>
              <a:rPr lang="en-US" sz="18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Encyclopedia.com. (2023, October 24)..</a:t>
            </a:r>
            <a:r>
              <a:rPr lang="en-US" sz="1800" i="1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" Gale encyclopedia of </a:t>
            </a:r>
            <a:r>
              <a:rPr lang="en-US" sz="1800" i="1" dirty="0" err="1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u.s.</a:t>
            </a:r>
            <a:r>
              <a:rPr lang="en-US" sz="1800" i="1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 economic history.. encyclopedia.com. 18 Oct. 2023.</a:t>
            </a:r>
            <a:r>
              <a:rPr lang="en-US" sz="18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 Encyclopedia.com. https://www.encyclopedia.com/history/encyclopedias-almanacs-transcripts-and-maps/steel-plow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b="0" i="1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-</a:t>
            </a:r>
            <a:r>
              <a:rPr lang="en-US" sz="1800" dirty="0" err="1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Encyclopædia</a:t>
            </a:r>
            <a:r>
              <a:rPr lang="en-US" sz="18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 Britannica, inc. (2023, September 28). </a:t>
            </a:r>
            <a:r>
              <a:rPr lang="en-US" sz="1800" i="1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Steam engine</a:t>
            </a:r>
            <a:r>
              <a:rPr lang="en-US" sz="18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800" dirty="0" err="1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Encyclopædia</a:t>
            </a:r>
            <a:r>
              <a:rPr lang="en-US" sz="18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 Britannica. https://www.britannica.com/technology/steam-engine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b="0" i="1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-</a:t>
            </a:r>
            <a:r>
              <a:rPr lang="en-US" sz="1800" dirty="0" err="1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Encyclopædia</a:t>
            </a:r>
            <a:r>
              <a:rPr lang="en-US" sz="18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 Britannica, inc. (2023, October 27). </a:t>
            </a:r>
            <a:r>
              <a:rPr lang="en-US" sz="1800" i="1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Sewing machine</a:t>
            </a:r>
            <a:r>
              <a:rPr lang="en-US" sz="18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800" dirty="0" err="1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Encyclopædia</a:t>
            </a:r>
            <a:r>
              <a:rPr lang="en-US" sz="18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 Britannica. https://www.britannica.com/technology/sewing-machine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b="0" i="1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-</a:t>
            </a:r>
            <a:r>
              <a:rPr lang="en-US" sz="1800" dirty="0" err="1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Encyclopædia</a:t>
            </a:r>
            <a:r>
              <a:rPr lang="en-US" sz="18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 Britannica, inc. (2023b, November 3). </a:t>
            </a:r>
            <a:r>
              <a:rPr lang="en-US" sz="1800" i="1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Nuclear power</a:t>
            </a:r>
            <a:r>
              <a:rPr lang="en-US" sz="18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800" dirty="0" err="1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Encyclopædia</a:t>
            </a:r>
            <a:r>
              <a:rPr lang="en-US" sz="18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 Britannica. https://www.britannica.com/technology/nuclear-power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b="0" i="1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-</a:t>
            </a:r>
            <a:r>
              <a:rPr lang="en-US" sz="1800" dirty="0" err="1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Encyclopædia</a:t>
            </a:r>
            <a:r>
              <a:rPr lang="en-US" sz="18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 Britannica, inc. (n.d.). </a:t>
            </a:r>
            <a:r>
              <a:rPr lang="en-US" sz="1800" i="1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The generation and application of power: The problem of propulsion</a:t>
            </a:r>
            <a:r>
              <a:rPr lang="en-US" sz="18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800" dirty="0" err="1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Encyclopædia</a:t>
            </a:r>
            <a:r>
              <a:rPr lang="en-US" sz="18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 Britannica. https://www.britannica.com/technology/history-of-flight/The-generation-and-application-of-power-the-problem-of-propulsion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b="0" i="1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-</a:t>
            </a:r>
            <a:r>
              <a:rPr lang="en-US" sz="1800" i="1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Flax spinning wheel</a:t>
            </a:r>
            <a:r>
              <a:rPr lang="en-US" sz="18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. National Museum of American History. (n.d.). https://americanhistory.si.edu/collections/search/object/nmah_1200991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i="1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-</a:t>
            </a:r>
            <a:r>
              <a:rPr lang="en-US" i="1" dirty="0">
                <a:effectLst/>
              </a:rPr>
              <a:t>Flax spinning wheel; New York, 18th C.</a:t>
            </a:r>
            <a:r>
              <a:rPr lang="en-US" dirty="0">
                <a:effectLst/>
              </a:rPr>
              <a:t> National Museum of American History. (n.d.). https://americanhistory.si.edu/collections/search/object/nmah_640675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55134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221D25-8D16-1D06-233A-E98CD78853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4867756"/>
            <a:ext cx="11029616" cy="1188720"/>
          </a:xfrm>
        </p:spPr>
        <p:txBody>
          <a:bodyPr/>
          <a:lstStyle/>
          <a:p>
            <a:pPr algn="r"/>
            <a:r>
              <a:rPr lang="en-US" dirty="0"/>
              <a:t>Writing</a:t>
            </a:r>
          </a:p>
        </p:txBody>
      </p:sp>
      <p:pic>
        <p:nvPicPr>
          <p:cNvPr id="3" name="Writing">
            <a:hlinkClick r:id="" action="ppaction://media"/>
            <a:extLst>
              <a:ext uri="{FF2B5EF4-FFF2-40B4-BE49-F238E27FC236}">
                <a16:creationId xmlns:a16="http://schemas.microsoft.com/office/drawing/2014/main" id="{267B16FE-D42E-6820-599F-8F59F355F52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284325" y="6370637"/>
            <a:ext cx="487363" cy="487363"/>
          </a:xfrm>
          <a:prstGeom prst="rect">
            <a:avLst/>
          </a:prstGeom>
        </p:spPr>
      </p:pic>
      <p:pic>
        <p:nvPicPr>
          <p:cNvPr id="2050" name="Picture 2" descr="Cuneiform Writing (by Jan van der Crabben, CC BY-NC-SA)">
            <a:extLst>
              <a:ext uri="{FF2B5EF4-FFF2-40B4-BE49-F238E27FC236}">
                <a16:creationId xmlns:a16="http://schemas.microsoft.com/office/drawing/2014/main" id="{FAECDB9A-284C-9C5C-DDE7-E83C4AB4E1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192" y="3179762"/>
            <a:ext cx="4762500" cy="3190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Ancient Mesopotamia Writing alphabet">
            <a:extLst>
              <a:ext uri="{FF2B5EF4-FFF2-40B4-BE49-F238E27FC236}">
                <a16:creationId xmlns:a16="http://schemas.microsoft.com/office/drawing/2014/main" id="{BA93FA51-22EE-86A7-7FBB-C4EE69F9AF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8862" y="1301749"/>
            <a:ext cx="4691946" cy="3016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195786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76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7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16E13F7-D1BD-1D24-79F0-8E39D2F5B935}"/>
              </a:ext>
            </a:extLst>
          </p:cNvPr>
          <p:cNvSpPr txBox="1"/>
          <p:nvPr/>
        </p:nvSpPr>
        <p:spPr>
          <a:xfrm>
            <a:off x="666750" y="609600"/>
            <a:ext cx="1085850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u="sng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References Cont.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i="1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-Galileo and the telescope:  modeling the cosmos:  articles and essays:  finding our place in the cosmos: From Galileo to Sagan and beyond:  digital collections:  library of Congress</a:t>
            </a:r>
            <a:r>
              <a:rPr lang="en-US" sz="18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. The Library of Congress. (n.d.). https://www.loc.gov/collections/finding-our-place-in-the-cosmos-with-carl-sagan/articles-and-essays/modeling-the-cosmos/galileo-and-the-telescope#:~:text=While%20there%20is%20evidence%20that,Jacob%20Metius%20independently%20created%20telescopes.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i="1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-</a:t>
            </a:r>
            <a:r>
              <a:rPr lang="en-US" sz="1800" dirty="0" err="1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Grodzinsky</a:t>
            </a:r>
            <a:r>
              <a:rPr lang="en-US" sz="18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, E., &amp; </a:t>
            </a:r>
            <a:r>
              <a:rPr lang="en-US" sz="1800" dirty="0" err="1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Sund</a:t>
            </a:r>
            <a:r>
              <a:rPr lang="en-US" sz="18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 Levander, M. (2019, August 23). </a:t>
            </a:r>
            <a:r>
              <a:rPr lang="en-US" sz="1800" i="1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History of the thermometer</a:t>
            </a:r>
            <a:r>
              <a:rPr lang="en-US" sz="18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. Understanding Fever and Body Temperature: A Cross-disciplinary Approach to Clinical Practice. https://www.ncbi.nlm.nih.gov/pmc/articles/PMC7120475/#:~:text=Thermoscopy-,The%20earliest%20thermal%20instruments%20were%20developed%20during%20the%20sixteenth%20and,open%20thermometers%20were%20termed%20thermoscopes. </a:t>
            </a:r>
          </a:p>
          <a:p>
            <a:r>
              <a:rPr lang="en-US" sz="1800" i="1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-History of the bow and Arrow</a:t>
            </a:r>
            <a:r>
              <a:rPr lang="en-US" sz="18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. Hunter. (n.d.). https://www.hunter-ed.com/pennsylvania/studyGuide/History-of-the-Bow-and-Arrow/20103901_88583/ </a:t>
            </a:r>
          </a:p>
          <a:p>
            <a:r>
              <a:rPr lang="en-US" sz="18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-Hodge, K. (2020, January 17). </a:t>
            </a:r>
            <a:r>
              <a:rPr lang="en-US" sz="1800" i="1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How sailing happened</a:t>
            </a:r>
            <a:r>
              <a:rPr lang="en-US" sz="18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. Project Archaeology. https://projectarchaeology.org/2020/01/17/how-sailing-happened/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-</a:t>
            </a:r>
            <a:r>
              <a:rPr lang="en-US" sz="1800" i="1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Jethro Tull</a:t>
            </a:r>
            <a:r>
              <a:rPr lang="en-US" sz="18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. ASME. (n.d.). https://www.asme.org/topics-resources/content/jethro-tull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-Kepler’s laws. (n.d.). http://hyperphysics.phy-astr.gsu.edu/hbase/kepler.html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-Kobus, K. J. (2015). </a:t>
            </a:r>
            <a:r>
              <a:rPr lang="en-US" sz="1800" i="1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City of steel: How Pittsburgh became the world's steelmaking capital during the </a:t>
            </a:r>
            <a:r>
              <a:rPr lang="en-US" sz="1800" i="1" dirty="0" err="1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carnegie</a:t>
            </a:r>
            <a:r>
              <a:rPr lang="en-US" sz="1800" i="1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 era</a:t>
            </a:r>
            <a:r>
              <a:rPr lang="en-US" sz="18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. Rowman &amp; Littlefield Unlimited Model.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897043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16E13F7-D1BD-1D24-79F0-8E39D2F5B935}"/>
              </a:ext>
            </a:extLst>
          </p:cNvPr>
          <p:cNvSpPr txBox="1"/>
          <p:nvPr/>
        </p:nvSpPr>
        <p:spPr>
          <a:xfrm>
            <a:off x="666750" y="609600"/>
            <a:ext cx="1085850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u="sng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References Cont.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-Magazine, A. A. S. (2023, May 28). </a:t>
            </a:r>
            <a:r>
              <a:rPr lang="en-US" sz="1800" i="1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10 everyday NASA inventions and spin-offs you can find in your home</a:t>
            </a:r>
            <a:r>
              <a:rPr lang="en-US" sz="18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. Space.com. </a:t>
            </a:r>
            <a:r>
              <a:rPr lang="en-US" sz="1800" u="sng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  <a:hlinkClick r:id="" action="ppaction://noaction"/>
              </a:rPr>
              <a:t>https://www.space.com/10-everyday-nasa-inventions-spin-offs-in-you-home</a:t>
            </a:r>
            <a:r>
              <a:rPr lang="en-US" sz="18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US" sz="18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-Mark, J. J. (2019, October 11). </a:t>
            </a:r>
            <a:r>
              <a:rPr lang="en-US" sz="1800" i="1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Mesopotamian Science and Technology</a:t>
            </a:r>
            <a:r>
              <a:rPr lang="en-US" sz="18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. World History Encyclopedia. </a:t>
            </a:r>
            <a:r>
              <a:rPr lang="en-US" sz="1800" u="sng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  <a:hlinkClick r:id="" action="ppaction://noaction"/>
              </a:rPr>
              <a:t>https://www.worldhistory.org/Mesopotamian_Science/</a:t>
            </a:r>
            <a:endParaRPr lang="en-US" sz="1800" dirty="0">
              <a:solidFill>
                <a:schemeClr val="dk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-Marks, L. J., &amp; Michael, J. W. (2001, September 29). </a:t>
            </a:r>
            <a:r>
              <a:rPr lang="en-US" sz="1800" i="1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Science, medicine, and the future: Artificial limbs</a:t>
            </a:r>
            <a:r>
              <a:rPr lang="en-US" sz="18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. BMJ (Clinical research ed.). https://www.ncbi.nlm.nih.gov/pmc/articles/PMC1121287/ </a:t>
            </a:r>
          </a:p>
          <a:p>
            <a:r>
              <a:rPr lang="en-US" sz="18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-</a:t>
            </a:r>
            <a:r>
              <a:rPr lang="en-US" sz="1800" dirty="0" err="1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Mertes</a:t>
            </a:r>
            <a:r>
              <a:rPr lang="en-US" sz="18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, A. (2023, September 27). </a:t>
            </a:r>
            <a:r>
              <a:rPr lang="en-US" sz="1800" i="1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Who invented the calendar? A history of days, months, &amp; years</a:t>
            </a:r>
            <a:r>
              <a:rPr lang="en-US" sz="18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. Promotional Products Blog. https://www.qualitylogoproducts.com/blog/history-of-calendars/#:~:text=The%20Sumerians%20in%20Mesopotamia%20made,the%20one%20we%20use%20today. </a:t>
            </a:r>
          </a:p>
          <a:p>
            <a:pPr>
              <a:defRPr/>
            </a:pPr>
            <a:r>
              <a:rPr lang="en-US" sz="1800" dirty="0"/>
              <a:t>-</a:t>
            </a:r>
            <a:r>
              <a:rPr lang="en-US" dirty="0">
                <a:effectLst/>
              </a:rPr>
              <a:t>Nick. (2022, August 31). </a:t>
            </a:r>
            <a:r>
              <a:rPr lang="en-US" i="1" dirty="0">
                <a:effectLst/>
              </a:rPr>
              <a:t>Wrought iron</a:t>
            </a:r>
            <a:r>
              <a:rPr lang="en-US" dirty="0">
                <a:effectLst/>
              </a:rPr>
              <a:t>. The Small Workshop. https://smallworkshop.co.uk/2017/10/29/wrought-iron/ </a:t>
            </a:r>
          </a:p>
          <a:p>
            <a:pPr>
              <a:defRPr/>
            </a:pPr>
            <a:r>
              <a:rPr lang="en-US" sz="1800" dirty="0"/>
              <a:t>-</a:t>
            </a:r>
            <a:r>
              <a:rPr lang="en-US" i="1" dirty="0">
                <a:effectLst/>
              </a:rPr>
              <a:t>Overshoes from the last man on the Moon</a:t>
            </a:r>
            <a:r>
              <a:rPr lang="en-US" dirty="0">
                <a:effectLst/>
              </a:rPr>
              <a:t>. Homepage. (n.d.). https://airandspace.si.edu/stories/editorial/overshoes-last-man-moon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dirty="0"/>
              <a:t>-</a:t>
            </a:r>
            <a:r>
              <a:rPr lang="en-US" sz="1800" i="1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Planetary and satellite motion</a:t>
            </a:r>
            <a:r>
              <a:rPr lang="en-US" sz="18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. Law of Gravity. (n.d.). https://physics.weber.edu/amiri/physics1010online/WSUonline12w/OnLineCourseMovies/CircularMotion&amp;Gravity/reviewofgravity/ReviewofGravity.html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dirty="0"/>
              <a:t>-</a:t>
            </a:r>
            <a:r>
              <a:rPr lang="en-US" sz="18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Public Broadcasting Service. (n.d.). </a:t>
            </a:r>
            <a:r>
              <a:rPr lang="en-US" sz="1800" i="1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The development of Radio</a:t>
            </a:r>
            <a:r>
              <a:rPr lang="en-US" sz="18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. PBS. https://www.pbs.org/wgbh/americanexperience/features/rescue-development-radio/ </a:t>
            </a:r>
          </a:p>
          <a:p>
            <a:pPr>
              <a:defRPr/>
            </a:pPr>
            <a:endParaRPr lang="en-US" sz="1800" dirty="0">
              <a:solidFill>
                <a:schemeClr val="dk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503978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16E13F7-D1BD-1D24-79F0-8E39D2F5B935}"/>
              </a:ext>
            </a:extLst>
          </p:cNvPr>
          <p:cNvSpPr txBox="1"/>
          <p:nvPr/>
        </p:nvSpPr>
        <p:spPr>
          <a:xfrm>
            <a:off x="666750" y="609600"/>
            <a:ext cx="108585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u="sng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References Cont.</a:t>
            </a:r>
          </a:p>
          <a:p>
            <a:pPr>
              <a:defRPr/>
            </a:pPr>
            <a:r>
              <a:rPr lang="en-US" sz="1800" dirty="0"/>
              <a:t>-</a:t>
            </a:r>
            <a:r>
              <a:rPr lang="en-US" dirty="0">
                <a:effectLst/>
              </a:rPr>
              <a:t>Schell, J. (1979, June 18). </a:t>
            </a:r>
            <a:r>
              <a:rPr lang="en-US" i="1" dirty="0">
                <a:effectLst/>
              </a:rPr>
              <a:t>The implications of the accident at Three Mile Island</a:t>
            </a:r>
            <a:r>
              <a:rPr lang="en-US" dirty="0">
                <a:effectLst/>
              </a:rPr>
              <a:t>. The New Yorker. https://www.newyorker.com/magazine/1979/06/25/comment-three-mile-island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dirty="0"/>
              <a:t>-</a:t>
            </a:r>
            <a:r>
              <a:rPr lang="en-US" sz="1800" i="1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The history of the light bulb</a:t>
            </a:r>
            <a:r>
              <a:rPr lang="en-US" sz="18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. Energy.gov. (n.d.). https://www.energy.gov/articles/history-light-bulb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dirty="0"/>
              <a:t>-</a:t>
            </a:r>
            <a:r>
              <a:rPr lang="en-US" sz="1800" i="1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“The original steel plow” and John Deere, 1882</a:t>
            </a:r>
            <a:r>
              <a:rPr lang="en-US" sz="18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. “The Original Steel Plow” and John Deere, 1882 | State Historical Society of Iowa. (n.d.). https://history.iowa.gov/history/education/educator-resources/primary-source-sets/iowas-corn-and-agriculture-industry/original-steel </a:t>
            </a:r>
          </a:p>
          <a:p>
            <a:pPr>
              <a:defRPr/>
            </a:pPr>
            <a:r>
              <a:rPr lang="en-US" dirty="0">
                <a:solidFill>
                  <a:schemeClr val="dk1"/>
                </a:solidFill>
              </a:rPr>
              <a:t>-</a:t>
            </a:r>
            <a:r>
              <a:rPr lang="en-US" dirty="0">
                <a:effectLst/>
              </a:rPr>
              <a:t>Twinkl.com. (n.d.). https://www.twinkl.com/teaching-wiki/ancient-mesopotamian-writing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800" dirty="0">
              <a:solidFill>
                <a:schemeClr val="dk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6563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221D25-8D16-1D06-233A-E98CD78853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5272405"/>
            <a:ext cx="11029616" cy="1188720"/>
          </a:xfrm>
        </p:spPr>
        <p:txBody>
          <a:bodyPr/>
          <a:lstStyle/>
          <a:p>
            <a:r>
              <a:rPr lang="en-US" dirty="0"/>
              <a:t>The calendar</a:t>
            </a:r>
          </a:p>
        </p:txBody>
      </p:sp>
      <p:pic>
        <p:nvPicPr>
          <p:cNvPr id="3" name="Calendar">
            <a:hlinkClick r:id="" action="ppaction://media"/>
            <a:extLst>
              <a:ext uri="{FF2B5EF4-FFF2-40B4-BE49-F238E27FC236}">
                <a16:creationId xmlns:a16="http://schemas.microsoft.com/office/drawing/2014/main" id="{A7F438BA-7910-EC2E-2B36-03B9CC4FE3D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322425" y="6461125"/>
            <a:ext cx="487363" cy="487363"/>
          </a:xfrm>
          <a:prstGeom prst="rect">
            <a:avLst/>
          </a:prstGeom>
        </p:spPr>
      </p:pic>
      <p:pic>
        <p:nvPicPr>
          <p:cNvPr id="3074" name="Picture 2" descr="Who Made the First Calendar?">
            <a:extLst>
              <a:ext uri="{FF2B5EF4-FFF2-40B4-BE49-F238E27FC236}">
                <a16:creationId xmlns:a16="http://schemas.microsoft.com/office/drawing/2014/main" id="{2F04F5C9-3DE5-FEBB-A6F1-0133DD531A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0879" y="1212850"/>
            <a:ext cx="6110242" cy="4432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144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50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221D25-8D16-1D06-233A-E98CD7885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/>
              <a:t>The sail</a:t>
            </a:r>
          </a:p>
        </p:txBody>
      </p:sp>
      <p:pic>
        <p:nvPicPr>
          <p:cNvPr id="3" name="Sail">
            <a:hlinkClick r:id="" action="ppaction://media"/>
            <a:extLst>
              <a:ext uri="{FF2B5EF4-FFF2-40B4-BE49-F238E27FC236}">
                <a16:creationId xmlns:a16="http://schemas.microsoft.com/office/drawing/2014/main" id="{DFD08246-6204-C1D0-EDB4-041DB1D9EE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220825" y="6614318"/>
            <a:ext cx="487363" cy="487363"/>
          </a:xfrm>
          <a:prstGeom prst="rect">
            <a:avLst/>
          </a:prstGeom>
        </p:spPr>
      </p:pic>
      <p:pic>
        <p:nvPicPr>
          <p:cNvPr id="4098" name="Picture 2">
            <a:extLst>
              <a:ext uri="{FF2B5EF4-FFF2-40B4-BE49-F238E27FC236}">
                <a16:creationId xmlns:a16="http://schemas.microsoft.com/office/drawing/2014/main" id="{9BD5FB18-49A3-AE38-D568-4B89DD8485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838" y="1124032"/>
            <a:ext cx="3573462" cy="476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>
            <a:extLst>
              <a:ext uri="{FF2B5EF4-FFF2-40B4-BE49-F238E27FC236}">
                <a16:creationId xmlns:a16="http://schemas.microsoft.com/office/drawing/2014/main" id="{B19469A6-0B25-D043-C41B-E08E98A980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6049" y="2566988"/>
            <a:ext cx="4065205" cy="3211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883832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01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221D25-8D16-1D06-233A-E98CD7885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Bow and arrow</a:t>
            </a:r>
          </a:p>
        </p:txBody>
      </p:sp>
      <p:pic>
        <p:nvPicPr>
          <p:cNvPr id="3" name="Bow and Arrow">
            <a:hlinkClick r:id="" action="ppaction://media"/>
            <a:extLst>
              <a:ext uri="{FF2B5EF4-FFF2-40B4-BE49-F238E27FC236}">
                <a16:creationId xmlns:a16="http://schemas.microsoft.com/office/drawing/2014/main" id="{CB1F8372-6240-D9E4-7939-700F92E7C00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246225" y="6614318"/>
            <a:ext cx="487363" cy="487363"/>
          </a:xfrm>
          <a:prstGeom prst="rect">
            <a:avLst/>
          </a:prstGeom>
        </p:spPr>
      </p:pic>
      <p:pic>
        <p:nvPicPr>
          <p:cNvPr id="5122" name="Picture 2" descr="Cave drawings of primitive bowhunters">
            <a:extLst>
              <a:ext uri="{FF2B5EF4-FFF2-40B4-BE49-F238E27FC236}">
                <a16:creationId xmlns:a16="http://schemas.microsoft.com/office/drawing/2014/main" id="{44F638BC-E952-5EC2-94D3-E33BAEA890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8474" y="1200150"/>
            <a:ext cx="3565525" cy="4620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>
            <a:extLst>
              <a:ext uri="{FF2B5EF4-FFF2-40B4-BE49-F238E27FC236}">
                <a16:creationId xmlns:a16="http://schemas.microsoft.com/office/drawing/2014/main" id="{43F83568-125C-251D-F4D0-13F97DB5DF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192" y="2269644"/>
            <a:ext cx="5829300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766764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1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221D25-8D16-1D06-233A-E98CD78853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7092" y="4829656"/>
            <a:ext cx="11029616" cy="1188720"/>
          </a:xfrm>
        </p:spPr>
        <p:txBody>
          <a:bodyPr/>
          <a:lstStyle/>
          <a:p>
            <a:pPr algn="r"/>
            <a:r>
              <a:rPr lang="en-US" dirty="0"/>
              <a:t>telescope</a:t>
            </a:r>
          </a:p>
        </p:txBody>
      </p:sp>
      <p:pic>
        <p:nvPicPr>
          <p:cNvPr id="3" name="Telescope">
            <a:hlinkClick r:id="" action="ppaction://media"/>
            <a:extLst>
              <a:ext uri="{FF2B5EF4-FFF2-40B4-BE49-F238E27FC236}">
                <a16:creationId xmlns:a16="http://schemas.microsoft.com/office/drawing/2014/main" id="{1CF869E7-54A5-EC04-66C8-FFEA782CDF0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131925" y="6370637"/>
            <a:ext cx="487363" cy="487363"/>
          </a:xfrm>
          <a:prstGeom prst="rect">
            <a:avLst/>
          </a:prstGeom>
        </p:spPr>
      </p:pic>
      <p:pic>
        <p:nvPicPr>
          <p:cNvPr id="6146" name="Picture 2">
            <a:extLst>
              <a:ext uri="{FF2B5EF4-FFF2-40B4-BE49-F238E27FC236}">
                <a16:creationId xmlns:a16="http://schemas.microsoft.com/office/drawing/2014/main" id="{450B9497-5F50-2B1D-8D0E-E4A11CE6EE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79699" y="1132681"/>
            <a:ext cx="12192000" cy="5481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Eye into space: While Galilei did not invent the telescope, he very successfully built one and used it for astronomical observations. This image shows two telescopes in his possession.">
            <a:extLst>
              <a:ext uri="{FF2B5EF4-FFF2-40B4-BE49-F238E27FC236}">
                <a16:creationId xmlns:a16="http://schemas.microsoft.com/office/drawing/2014/main" id="{16900C3B-6A28-7EEB-33A4-F0A42D77C2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9201" y="1016000"/>
            <a:ext cx="2768600" cy="4246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21527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61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26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221D25-8D16-1D06-233A-E98CD78853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92" y="5425598"/>
            <a:ext cx="11029616" cy="1188720"/>
          </a:xfrm>
        </p:spPr>
        <p:txBody>
          <a:bodyPr/>
          <a:lstStyle/>
          <a:p>
            <a:r>
              <a:rPr lang="en-US" dirty="0"/>
              <a:t>Kepler’s Planetary Laws</a:t>
            </a:r>
          </a:p>
        </p:txBody>
      </p:sp>
      <p:pic>
        <p:nvPicPr>
          <p:cNvPr id="3" name="Kepler's Laws">
            <a:hlinkClick r:id="" action="ppaction://media"/>
            <a:extLst>
              <a:ext uri="{FF2B5EF4-FFF2-40B4-BE49-F238E27FC236}">
                <a16:creationId xmlns:a16="http://schemas.microsoft.com/office/drawing/2014/main" id="{6B3721D8-6E58-0051-FEF5-316BF8376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004925" y="6614318"/>
            <a:ext cx="487363" cy="487363"/>
          </a:xfrm>
          <a:prstGeom prst="rect">
            <a:avLst/>
          </a:prstGeom>
        </p:spPr>
      </p:pic>
      <p:pic>
        <p:nvPicPr>
          <p:cNvPr id="7170" name="Picture 2">
            <a:extLst>
              <a:ext uri="{FF2B5EF4-FFF2-40B4-BE49-F238E27FC236}">
                <a16:creationId xmlns:a16="http://schemas.microsoft.com/office/drawing/2014/main" id="{B888A9ED-3FB8-2B4B-E2B1-9C4B947DBE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832168"/>
            <a:ext cx="3556000" cy="2637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>
            <a:extLst>
              <a:ext uri="{FF2B5EF4-FFF2-40B4-BE49-F238E27FC236}">
                <a16:creationId xmlns:a16="http://schemas.microsoft.com/office/drawing/2014/main" id="{764DA394-3302-715A-FC5A-9951A224BC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3002" y="768668"/>
            <a:ext cx="3133725" cy="3190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>
            <a:extLst>
              <a:ext uri="{FF2B5EF4-FFF2-40B4-BE49-F238E27FC236}">
                <a16:creationId xmlns:a16="http://schemas.microsoft.com/office/drawing/2014/main" id="{53591BAC-3B9A-1BCB-C9C4-136396074B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1912" y="2933858"/>
            <a:ext cx="4448175" cy="3086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3482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46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221D25-8D16-1D06-233A-E98CD7885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/>
              <a:t>Thermoscope</a:t>
            </a:r>
          </a:p>
        </p:txBody>
      </p:sp>
      <p:pic>
        <p:nvPicPr>
          <p:cNvPr id="3" name="Thermoscope">
            <a:hlinkClick r:id="" action="ppaction://media"/>
            <a:extLst>
              <a:ext uri="{FF2B5EF4-FFF2-40B4-BE49-F238E27FC236}">
                <a16:creationId xmlns:a16="http://schemas.microsoft.com/office/drawing/2014/main" id="{DF73BD4A-5774-4A6A-C8D5-73DA217080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195425" y="6614318"/>
            <a:ext cx="487363" cy="487363"/>
          </a:xfrm>
          <a:prstGeom prst="rect">
            <a:avLst/>
          </a:prstGeom>
        </p:spPr>
      </p:pic>
      <p:pic>
        <p:nvPicPr>
          <p:cNvPr id="8194" name="Picture 2">
            <a:extLst>
              <a:ext uri="{FF2B5EF4-FFF2-40B4-BE49-F238E27FC236}">
                <a16:creationId xmlns:a16="http://schemas.microsoft.com/office/drawing/2014/main" id="{890140EE-5E70-40A1-2582-58D2A3D1ED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5225" y="1782281"/>
            <a:ext cx="5848350" cy="4505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79466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92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DividendVTI">
  <a:themeElements>
    <a:clrScheme name="AnalogousFromLightSeed_2SEEDS">
      <a:dk1>
        <a:srgbClr val="000000"/>
      </a:dk1>
      <a:lt1>
        <a:srgbClr val="FFFFFF"/>
      </a:lt1>
      <a:dk2>
        <a:srgbClr val="243841"/>
      </a:dk2>
      <a:lt2>
        <a:srgbClr val="E8E3E2"/>
      </a:lt2>
      <a:accent1>
        <a:srgbClr val="7AA9B7"/>
      </a:accent1>
      <a:accent2>
        <a:srgbClr val="80A9A1"/>
      </a:accent2>
      <a:accent3>
        <a:srgbClr val="8FA2C3"/>
      </a:accent3>
      <a:accent4>
        <a:srgbClr val="BA7F80"/>
      </a:accent4>
      <a:accent5>
        <a:srgbClr val="BC9B84"/>
      </a:accent5>
      <a:accent6>
        <a:srgbClr val="ABA175"/>
      </a:accent6>
      <a:hlink>
        <a:srgbClr val="AC7465"/>
      </a:hlink>
      <a:folHlink>
        <a:srgbClr val="7F7F7F"/>
      </a:folHlink>
    </a:clrScheme>
    <a:fontScheme name="Dividend">
      <a:majorFont>
        <a:latin typeface="Tw Cen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VTI" id="{97558BDE-0B66-457C-BB6F-7B1B22DAA9B8}" vid="{F53508A3-AC60-448A-AF37-934D5F1A0D5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358</TotalTime>
  <Words>1542</Words>
  <Application>Microsoft Office PowerPoint</Application>
  <PresentationFormat>Widescreen</PresentationFormat>
  <Paragraphs>69</Paragraphs>
  <Slides>32</Slides>
  <Notes>0</Notes>
  <HiddenSlides>0</HiddenSlides>
  <MMClips>27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5" baseType="lpstr">
      <vt:lpstr>Tw Cen MT</vt:lpstr>
      <vt:lpstr>Wingdings 2</vt:lpstr>
      <vt:lpstr>DividendVTI</vt:lpstr>
      <vt:lpstr>Inventions Throughout history</vt:lpstr>
      <vt:lpstr>The wheel</vt:lpstr>
      <vt:lpstr>Writing</vt:lpstr>
      <vt:lpstr>The calendar</vt:lpstr>
      <vt:lpstr>The sail</vt:lpstr>
      <vt:lpstr>Bow and arrow</vt:lpstr>
      <vt:lpstr>telescope</vt:lpstr>
      <vt:lpstr>Kepler’s Planetary Laws</vt:lpstr>
      <vt:lpstr>Thermoscope</vt:lpstr>
      <vt:lpstr>Newtons laws of Gravity</vt:lpstr>
      <vt:lpstr>Flax spinning wheel</vt:lpstr>
      <vt:lpstr>Steam engine</vt:lpstr>
      <vt:lpstr>Seed drill</vt:lpstr>
      <vt:lpstr>Puddling iron</vt:lpstr>
      <vt:lpstr>Sewing machine</vt:lpstr>
      <vt:lpstr>Steel plow</vt:lpstr>
      <vt:lpstr>typewriter</vt:lpstr>
      <vt:lpstr>Alexander graham bell’s telephone</vt:lpstr>
      <vt:lpstr>Edison’s carbon filament</vt:lpstr>
      <vt:lpstr>The radio</vt:lpstr>
      <vt:lpstr>The airplane</vt:lpstr>
      <vt:lpstr>Nuclear power plants</vt:lpstr>
      <vt:lpstr>Water filters</vt:lpstr>
      <vt:lpstr>Shoe insoles</vt:lpstr>
      <vt:lpstr>Aerodynamic advancements</vt:lpstr>
      <vt:lpstr>Artificial limbs</vt:lpstr>
      <vt:lpstr>I hope you enjoyed!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Inventions Throughout history</dc:title>
  <dc:creator>Shane Keilholtz</dc:creator>
  <cp:lastModifiedBy>Shane Keilholtz</cp:lastModifiedBy>
  <cp:revision>41</cp:revision>
  <dcterms:created xsi:type="dcterms:W3CDTF">2023-11-15T22:00:57Z</dcterms:created>
  <dcterms:modified xsi:type="dcterms:W3CDTF">2023-11-21T00:49:07Z</dcterms:modified>
</cp:coreProperties>
</file>