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>
        <p:scale>
          <a:sx n="60" d="100"/>
          <a:sy n="60" d="100"/>
        </p:scale>
        <p:origin x="1478" y="4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11/20/2023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004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11/20/2023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073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11/20/2023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105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11/20/2023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32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11/20/2023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111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11/20/2023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683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11/20/2023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452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11/20/2023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104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11/20/2023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995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11/20/2023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126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11/20/2023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306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11/20/2023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8107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05" r:id="rId6"/>
    <p:sldLayoutId id="2147483701" r:id="rId7"/>
    <p:sldLayoutId id="2147483702" r:id="rId8"/>
    <p:sldLayoutId id="2147483703" r:id="rId9"/>
    <p:sldLayoutId id="2147483704" r:id="rId10"/>
    <p:sldLayoutId id="2147483706" r:id="rId11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32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7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8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1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22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jpe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jpe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31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32.jpe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33.jpe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37.jpe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38.jpe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jpeg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6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 descr="Colorful wavy concept">
            <a:extLst>
              <a:ext uri="{FF2B5EF4-FFF2-40B4-BE49-F238E27FC236}">
                <a16:creationId xmlns:a16="http://schemas.microsoft.com/office/drawing/2014/main" id="{D3E7E200-7841-4DC4-9AB2-1C2C6F01F1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64C13BAB-7C00-4D21-A857-E3D41C0A2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883" y="1661699"/>
            <a:ext cx="3703320" cy="94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1FF39A-AC3C-4066-9D4C-519AA2281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883" y="1817914"/>
            <a:ext cx="3702134" cy="3378388"/>
          </a:xfrm>
          <a:prstGeom prst="rect">
            <a:avLst/>
          </a:prstGeom>
          <a:solidFill>
            <a:schemeClr val="bg1">
              <a:alpha val="97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1CCAE1-2070-7D15-DA67-455CA20C8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9334" y="1709197"/>
            <a:ext cx="3411232" cy="267917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Inventions Throughout history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0C4109-022C-7253-D518-DF363C2E38E9}"/>
              </a:ext>
            </a:extLst>
          </p:cNvPr>
          <p:cNvSpPr txBox="1"/>
          <p:nvPr/>
        </p:nvSpPr>
        <p:spPr>
          <a:xfrm>
            <a:off x="2341267" y="4793064"/>
            <a:ext cx="2401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By: Shane Keilholtz</a:t>
            </a:r>
          </a:p>
        </p:txBody>
      </p:sp>
      <p:pic>
        <p:nvPicPr>
          <p:cNvPr id="4" name="Intro">
            <a:hlinkClick r:id="" action="ppaction://media"/>
            <a:extLst>
              <a:ext uri="{FF2B5EF4-FFF2-40B4-BE49-F238E27FC236}">
                <a16:creationId xmlns:a16="http://schemas.microsoft.com/office/drawing/2014/main" id="{65DF7FB6-49AE-EAA4-C472-9C68158415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87525" y="64738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008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21D25-8D16-1D06-233A-E98CD7885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Newtons laws of Gravity</a:t>
            </a:r>
          </a:p>
        </p:txBody>
      </p:sp>
      <p:pic>
        <p:nvPicPr>
          <p:cNvPr id="3" name="Newton's laws">
            <a:hlinkClick r:id="" action="ppaction://media"/>
            <a:extLst>
              <a:ext uri="{FF2B5EF4-FFF2-40B4-BE49-F238E27FC236}">
                <a16:creationId xmlns:a16="http://schemas.microsoft.com/office/drawing/2014/main" id="{9AC57399-53D5-C443-E1B3-46B135C9B8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20825" y="6614318"/>
            <a:ext cx="487363" cy="487363"/>
          </a:xfrm>
          <a:prstGeom prst="rect">
            <a:avLst/>
          </a:prstGeom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B10BF082-832B-BD1C-8275-9915174B6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99" y="2171700"/>
            <a:ext cx="11650202" cy="412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166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21D25-8D16-1D06-233A-E98CD7885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892" y="5109056"/>
            <a:ext cx="11029616" cy="1188720"/>
          </a:xfrm>
        </p:spPr>
        <p:txBody>
          <a:bodyPr/>
          <a:lstStyle/>
          <a:p>
            <a:pPr algn="r"/>
            <a:r>
              <a:rPr lang="en-US" dirty="0"/>
              <a:t>Flax spinning wheel</a:t>
            </a:r>
          </a:p>
        </p:txBody>
      </p:sp>
      <p:pic>
        <p:nvPicPr>
          <p:cNvPr id="3" name="Spinning Wheel">
            <a:hlinkClick r:id="" action="ppaction://media"/>
            <a:extLst>
              <a:ext uri="{FF2B5EF4-FFF2-40B4-BE49-F238E27FC236}">
                <a16:creationId xmlns:a16="http://schemas.microsoft.com/office/drawing/2014/main" id="{7667E736-A682-912E-5C7E-94950B471A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11325" y="6614318"/>
            <a:ext cx="487363" cy="487363"/>
          </a:xfrm>
          <a:prstGeom prst="rect">
            <a:avLst/>
          </a:prstGeom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52A1ECFA-1D40-4187-7627-7D52DC725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516" y="1320800"/>
            <a:ext cx="3954333" cy="486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72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21D25-8D16-1D06-233A-E98CD7885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092" y="5181917"/>
            <a:ext cx="11029616" cy="1188720"/>
          </a:xfrm>
        </p:spPr>
        <p:txBody>
          <a:bodyPr/>
          <a:lstStyle/>
          <a:p>
            <a:r>
              <a:rPr lang="en-US" dirty="0"/>
              <a:t>Steam engine</a:t>
            </a:r>
          </a:p>
        </p:txBody>
      </p:sp>
      <p:pic>
        <p:nvPicPr>
          <p:cNvPr id="3" name="Steam Engine">
            <a:hlinkClick r:id="" action="ppaction://media"/>
            <a:extLst>
              <a:ext uri="{FF2B5EF4-FFF2-40B4-BE49-F238E27FC236}">
                <a16:creationId xmlns:a16="http://schemas.microsoft.com/office/drawing/2014/main" id="{70E8F0A7-5CB5-8E63-BF90-1FC74AEB98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51025" y="6370637"/>
            <a:ext cx="487363" cy="487363"/>
          </a:xfrm>
          <a:prstGeom prst="rect">
            <a:avLst/>
          </a:prstGeom>
        </p:spPr>
      </p:pic>
      <p:pic>
        <p:nvPicPr>
          <p:cNvPr id="11266" name="Picture 2" descr="Lenoir's steam engine">
            <a:extLst>
              <a:ext uri="{FF2B5EF4-FFF2-40B4-BE49-F238E27FC236}">
                <a16:creationId xmlns:a16="http://schemas.microsoft.com/office/drawing/2014/main" id="{BCE73AA7-5A58-F0BF-85A3-74AC6A15C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34" y="1344512"/>
            <a:ext cx="5175166" cy="390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rotative steam engine">
            <a:extLst>
              <a:ext uri="{FF2B5EF4-FFF2-40B4-BE49-F238E27FC236}">
                <a16:creationId xmlns:a16="http://schemas.microsoft.com/office/drawing/2014/main" id="{C72FCFA0-B5F0-BFDF-A862-14F868F44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50" y="1375706"/>
            <a:ext cx="4083050" cy="499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1992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21D25-8D16-1D06-233A-E98CD7885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Seed drill</a:t>
            </a:r>
          </a:p>
        </p:txBody>
      </p:sp>
      <p:pic>
        <p:nvPicPr>
          <p:cNvPr id="3" name="Seed Drill">
            <a:hlinkClick r:id="" action="ppaction://media"/>
            <a:extLst>
              <a:ext uri="{FF2B5EF4-FFF2-40B4-BE49-F238E27FC236}">
                <a16:creationId xmlns:a16="http://schemas.microsoft.com/office/drawing/2014/main" id="{0B572936-0E22-5AF4-3985-006D9B433F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58925" y="6614318"/>
            <a:ext cx="487363" cy="487363"/>
          </a:xfrm>
          <a:prstGeom prst="rect">
            <a:avLst/>
          </a:prstGeom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76D205A1-CF45-DDD0-60EB-7468828F7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0" y="1448549"/>
            <a:ext cx="6140450" cy="496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47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21D25-8D16-1D06-233A-E98CD7885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Puddling iron</a:t>
            </a:r>
          </a:p>
        </p:txBody>
      </p:sp>
      <p:pic>
        <p:nvPicPr>
          <p:cNvPr id="3" name="Puddling">
            <a:hlinkClick r:id="" action="ppaction://media"/>
            <a:extLst>
              <a:ext uri="{FF2B5EF4-FFF2-40B4-BE49-F238E27FC236}">
                <a16:creationId xmlns:a16="http://schemas.microsoft.com/office/drawing/2014/main" id="{F8C3E7CC-AD58-D958-7CEE-DAD72538EB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84325" y="6614318"/>
            <a:ext cx="487363" cy="487363"/>
          </a:xfrm>
          <a:prstGeom prst="rect">
            <a:avLst/>
          </a:prstGeom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3398E103-AF60-E174-B58E-DC422DD90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713" y="905357"/>
            <a:ext cx="7334741" cy="560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3417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21D25-8D16-1D06-233A-E98CD7885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992" y="5181917"/>
            <a:ext cx="11029616" cy="1188720"/>
          </a:xfrm>
        </p:spPr>
        <p:txBody>
          <a:bodyPr/>
          <a:lstStyle/>
          <a:p>
            <a:pPr algn="r"/>
            <a:r>
              <a:rPr lang="en-US" dirty="0"/>
              <a:t>Sewing machine</a:t>
            </a:r>
          </a:p>
        </p:txBody>
      </p:sp>
      <p:pic>
        <p:nvPicPr>
          <p:cNvPr id="3" name="Sewing Machine">
            <a:hlinkClick r:id="" action="ppaction://media"/>
            <a:extLst>
              <a:ext uri="{FF2B5EF4-FFF2-40B4-BE49-F238E27FC236}">
                <a16:creationId xmlns:a16="http://schemas.microsoft.com/office/drawing/2014/main" id="{08982DBF-7B8A-2888-19AA-7573FE3F24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97025" y="6370637"/>
            <a:ext cx="487363" cy="487363"/>
          </a:xfrm>
          <a:prstGeom prst="rect">
            <a:avLst/>
          </a:prstGeom>
        </p:spPr>
      </p:pic>
      <p:pic>
        <p:nvPicPr>
          <p:cNvPr id="14338" name="Picture 2">
            <a:extLst>
              <a:ext uri="{FF2B5EF4-FFF2-40B4-BE49-F238E27FC236}">
                <a16:creationId xmlns:a16="http://schemas.microsoft.com/office/drawing/2014/main" id="{6E02C163-86A9-C1A0-0848-7D6DA2C34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6600" y="999331"/>
            <a:ext cx="12192000" cy="550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92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21D25-8D16-1D06-233A-E98CD7885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092" y="5285105"/>
            <a:ext cx="11029616" cy="1188720"/>
          </a:xfrm>
        </p:spPr>
        <p:txBody>
          <a:bodyPr/>
          <a:lstStyle/>
          <a:p>
            <a:r>
              <a:rPr lang="en-US" dirty="0"/>
              <a:t>Steel plow</a:t>
            </a:r>
          </a:p>
        </p:txBody>
      </p:sp>
      <p:pic>
        <p:nvPicPr>
          <p:cNvPr id="3" name="Steel Plow">
            <a:hlinkClick r:id="" action="ppaction://media"/>
            <a:extLst>
              <a:ext uri="{FF2B5EF4-FFF2-40B4-BE49-F238E27FC236}">
                <a16:creationId xmlns:a16="http://schemas.microsoft.com/office/drawing/2014/main" id="{1722D7D5-AEB3-9AA0-8742-D45BAFFB87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08125" y="6473825"/>
            <a:ext cx="487363" cy="487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39F4EF-535B-FDBE-243D-98E52C665E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4362" y="1201052"/>
            <a:ext cx="8957847" cy="445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36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21D25-8D16-1D06-233A-E98CD7885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typewriter</a:t>
            </a:r>
          </a:p>
        </p:txBody>
      </p:sp>
      <p:pic>
        <p:nvPicPr>
          <p:cNvPr id="3" name="Typewriter">
            <a:hlinkClick r:id="" action="ppaction://media"/>
            <a:extLst>
              <a:ext uri="{FF2B5EF4-FFF2-40B4-BE49-F238E27FC236}">
                <a16:creationId xmlns:a16="http://schemas.microsoft.com/office/drawing/2014/main" id="{023AB297-3104-1E48-79BF-E4BB2F2023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85925" y="6614318"/>
            <a:ext cx="487363" cy="487363"/>
          </a:xfrm>
          <a:prstGeom prst="rect">
            <a:avLst/>
          </a:prstGeom>
        </p:spPr>
      </p:pic>
      <p:pic>
        <p:nvPicPr>
          <p:cNvPr id="15362" name="Picture 2">
            <a:extLst>
              <a:ext uri="{FF2B5EF4-FFF2-40B4-BE49-F238E27FC236}">
                <a16:creationId xmlns:a16="http://schemas.microsoft.com/office/drawing/2014/main" id="{DCE1E407-8139-4139-E07D-DFCF6E564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4" y="1296515"/>
            <a:ext cx="3006725" cy="265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5E86AB69-E8C8-5361-B66B-A6DE30AA7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663" y="2249295"/>
            <a:ext cx="3177719" cy="289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>
            <a:extLst>
              <a:ext uri="{FF2B5EF4-FFF2-40B4-BE49-F238E27FC236}">
                <a16:creationId xmlns:a16="http://schemas.microsoft.com/office/drawing/2014/main" id="{4952189E-940D-3C3F-9984-C4DABADB2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75" y="2782695"/>
            <a:ext cx="382905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43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21D25-8D16-1D06-233A-E98CD7885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Alexander graham bell’s telephone</a:t>
            </a:r>
          </a:p>
        </p:txBody>
      </p:sp>
      <p:pic>
        <p:nvPicPr>
          <p:cNvPr id="3" name="Telephone">
            <a:hlinkClick r:id="" action="ppaction://media"/>
            <a:extLst>
              <a:ext uri="{FF2B5EF4-FFF2-40B4-BE49-F238E27FC236}">
                <a16:creationId xmlns:a16="http://schemas.microsoft.com/office/drawing/2014/main" id="{0BB81FAB-F7CF-5B7E-E403-357CC3F14C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22425" y="6614318"/>
            <a:ext cx="487363" cy="487363"/>
          </a:xfrm>
          <a:prstGeom prst="rect">
            <a:avLst/>
          </a:prstGeom>
        </p:spPr>
      </p:pic>
      <p:pic>
        <p:nvPicPr>
          <p:cNvPr id="16386" name="Picture 2" descr="Antonio Meucci Headshot">
            <a:extLst>
              <a:ext uri="{FF2B5EF4-FFF2-40B4-BE49-F238E27FC236}">
                <a16:creationId xmlns:a16="http://schemas.microsoft.com/office/drawing/2014/main" id="{56A1E905-7320-568E-BBBD-AD55142AC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4" y="2546349"/>
            <a:ext cx="1908175" cy="267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Alexander Graham Bell Using a Telephone">
            <a:extLst>
              <a:ext uri="{FF2B5EF4-FFF2-40B4-BE49-F238E27FC236}">
                <a16:creationId xmlns:a16="http://schemas.microsoft.com/office/drawing/2014/main" id="{C77E6890-F376-3FE0-53DA-4B2CE9205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74" y="1890876"/>
            <a:ext cx="3082925" cy="440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First Prototype of a Phone">
            <a:extLst>
              <a:ext uri="{FF2B5EF4-FFF2-40B4-BE49-F238E27FC236}">
                <a16:creationId xmlns:a16="http://schemas.microsoft.com/office/drawing/2014/main" id="{56A1DCD9-EA92-4D66-55A1-7B2E6F4D8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3441315"/>
            <a:ext cx="2498725" cy="2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67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1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3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5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21D25-8D16-1D06-233A-E98CD7885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292" y="5109056"/>
            <a:ext cx="11029616" cy="1188720"/>
          </a:xfrm>
        </p:spPr>
        <p:txBody>
          <a:bodyPr/>
          <a:lstStyle/>
          <a:p>
            <a:pPr algn="r"/>
            <a:r>
              <a:rPr lang="en-US" dirty="0"/>
              <a:t>Edison’s carbon filament</a:t>
            </a:r>
          </a:p>
        </p:txBody>
      </p:sp>
      <p:pic>
        <p:nvPicPr>
          <p:cNvPr id="3" name="Carbon Filament">
            <a:hlinkClick r:id="" action="ppaction://media"/>
            <a:extLst>
              <a:ext uri="{FF2B5EF4-FFF2-40B4-BE49-F238E27FC236}">
                <a16:creationId xmlns:a16="http://schemas.microsoft.com/office/drawing/2014/main" id="{643BB4E7-AC36-ECB2-43D7-8AAFA70784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14525" y="6614318"/>
            <a:ext cx="487363" cy="487363"/>
          </a:xfrm>
          <a:prstGeom prst="rect">
            <a:avLst/>
          </a:prstGeom>
        </p:spPr>
      </p:pic>
      <p:pic>
        <p:nvPicPr>
          <p:cNvPr id="17410" name="Picture 2" descr="This is the printed patent drawing for the incandescent light bulb invented by Thomas A. Edison. 1880. (Photo by: HUM Images/Universal Images Group via Getty Images)">
            <a:extLst>
              <a:ext uri="{FF2B5EF4-FFF2-40B4-BE49-F238E27FC236}">
                <a16:creationId xmlns:a16="http://schemas.microsoft.com/office/drawing/2014/main" id="{AD046125-E913-CE75-B959-AF90F9610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592" y="791333"/>
            <a:ext cx="4018129" cy="582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59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21D25-8D16-1D06-233A-E98CD7885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wheel</a:t>
            </a:r>
          </a:p>
        </p:txBody>
      </p:sp>
      <p:pic>
        <p:nvPicPr>
          <p:cNvPr id="4" name="Wheel">
            <a:hlinkClick r:id="" action="ppaction://media"/>
            <a:extLst>
              <a:ext uri="{FF2B5EF4-FFF2-40B4-BE49-F238E27FC236}">
                <a16:creationId xmlns:a16="http://schemas.microsoft.com/office/drawing/2014/main" id="{C0A2C4C2-0306-8553-74AD-12BC8793C2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88925" y="6614318"/>
            <a:ext cx="487363" cy="48736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6426DDF-DD85-4F52-764D-FD8D3AF1E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162" y="1237288"/>
            <a:ext cx="4143201" cy="491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525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21D25-8D16-1D06-233A-E98CD7885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892" y="5181917"/>
            <a:ext cx="11029616" cy="1188720"/>
          </a:xfrm>
        </p:spPr>
        <p:txBody>
          <a:bodyPr/>
          <a:lstStyle/>
          <a:p>
            <a:r>
              <a:rPr lang="en-US" dirty="0"/>
              <a:t>The radio</a:t>
            </a:r>
          </a:p>
        </p:txBody>
      </p:sp>
      <p:pic>
        <p:nvPicPr>
          <p:cNvPr id="3" name="Radio">
            <a:hlinkClick r:id="" action="ppaction://media"/>
            <a:extLst>
              <a:ext uri="{FF2B5EF4-FFF2-40B4-BE49-F238E27FC236}">
                <a16:creationId xmlns:a16="http://schemas.microsoft.com/office/drawing/2014/main" id="{49219D62-6CA7-8DF7-93FF-097A413861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24025" y="6370637"/>
            <a:ext cx="487363" cy="487363"/>
          </a:xfrm>
          <a:prstGeom prst="rect">
            <a:avLst/>
          </a:prstGeom>
        </p:spPr>
      </p:pic>
      <p:pic>
        <p:nvPicPr>
          <p:cNvPr id="18434" name="Picture 2">
            <a:extLst>
              <a:ext uri="{FF2B5EF4-FFF2-40B4-BE49-F238E27FC236}">
                <a16:creationId xmlns:a16="http://schemas.microsoft.com/office/drawing/2014/main" id="{B2B200B5-2EE1-5B4E-54DC-1226E4872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00" y="706682"/>
            <a:ext cx="8170863" cy="590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43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21D25-8D16-1D06-233A-E98CD7885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The airplane</a:t>
            </a:r>
          </a:p>
        </p:txBody>
      </p:sp>
      <p:pic>
        <p:nvPicPr>
          <p:cNvPr id="3" name="Airplane">
            <a:hlinkClick r:id="" action="ppaction://media"/>
            <a:extLst>
              <a:ext uri="{FF2B5EF4-FFF2-40B4-BE49-F238E27FC236}">
                <a16:creationId xmlns:a16="http://schemas.microsoft.com/office/drawing/2014/main" id="{2B1A3AB9-57DE-E40B-E371-0893EB60B5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98625" y="6614318"/>
            <a:ext cx="487363" cy="487363"/>
          </a:xfrm>
          <a:prstGeom prst="rect">
            <a:avLst/>
          </a:prstGeom>
        </p:spPr>
      </p:pic>
      <p:pic>
        <p:nvPicPr>
          <p:cNvPr id="19458" name="Picture 2" descr="first flight by Orville Wright, December 17, 1903">
            <a:extLst>
              <a:ext uri="{FF2B5EF4-FFF2-40B4-BE49-F238E27FC236}">
                <a16:creationId xmlns:a16="http://schemas.microsoft.com/office/drawing/2014/main" id="{56C93A70-F604-7C8F-35E8-FDDD6023D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92" y="1296516"/>
            <a:ext cx="7623008" cy="472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714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21D25-8D16-1D06-233A-E98CD7885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power plants</a:t>
            </a:r>
          </a:p>
        </p:txBody>
      </p:sp>
      <p:pic>
        <p:nvPicPr>
          <p:cNvPr id="3" name="Nuclear Power Plant">
            <a:hlinkClick r:id="" action="ppaction://media"/>
            <a:extLst>
              <a:ext uri="{FF2B5EF4-FFF2-40B4-BE49-F238E27FC236}">
                <a16:creationId xmlns:a16="http://schemas.microsoft.com/office/drawing/2014/main" id="{89F361B2-1388-448D-F5DB-E0011CF3F2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4825" y="6370637"/>
            <a:ext cx="487363" cy="487363"/>
          </a:xfrm>
          <a:prstGeom prst="rect">
            <a:avLst/>
          </a:prstGeom>
        </p:spPr>
      </p:pic>
      <p:pic>
        <p:nvPicPr>
          <p:cNvPr id="21506" name="Picture 2" descr="nuclear power plant diagram">
            <a:extLst>
              <a:ext uri="{FF2B5EF4-FFF2-40B4-BE49-F238E27FC236}">
                <a16:creationId xmlns:a16="http://schemas.microsoft.com/office/drawing/2014/main" id="{D99DD09D-5B96-E14E-05E2-F638747EA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298344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The Three Mile Island nuclear power plant">
            <a:extLst>
              <a:ext uri="{FF2B5EF4-FFF2-40B4-BE49-F238E27FC236}">
                <a16:creationId xmlns:a16="http://schemas.microsoft.com/office/drawing/2014/main" id="{37311DD7-EFBB-C38A-12D7-C7727BBC5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499" y="1296516"/>
            <a:ext cx="548322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5066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21D25-8D16-1D06-233A-E98CD7885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092" y="5181917"/>
            <a:ext cx="11029616" cy="1188720"/>
          </a:xfrm>
        </p:spPr>
        <p:txBody>
          <a:bodyPr/>
          <a:lstStyle/>
          <a:p>
            <a:pPr algn="r"/>
            <a:r>
              <a:rPr lang="en-US" dirty="0"/>
              <a:t>Water filters</a:t>
            </a:r>
          </a:p>
        </p:txBody>
      </p:sp>
      <p:pic>
        <p:nvPicPr>
          <p:cNvPr id="3" name="Water Filters">
            <a:hlinkClick r:id="" action="ppaction://media"/>
            <a:extLst>
              <a:ext uri="{FF2B5EF4-FFF2-40B4-BE49-F238E27FC236}">
                <a16:creationId xmlns:a16="http://schemas.microsoft.com/office/drawing/2014/main" id="{A106DA39-5B05-E974-470B-CBB8F31984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25625" y="6370637"/>
            <a:ext cx="487363" cy="487363"/>
          </a:xfrm>
          <a:prstGeom prst="rect">
            <a:avLst/>
          </a:prstGeom>
        </p:spPr>
      </p:pic>
      <p:pic>
        <p:nvPicPr>
          <p:cNvPr id="22530" name="Picture 2">
            <a:extLst>
              <a:ext uri="{FF2B5EF4-FFF2-40B4-BE49-F238E27FC236}">
                <a16:creationId xmlns:a16="http://schemas.microsoft.com/office/drawing/2014/main" id="{A09145C0-F6CE-4030-0852-81810270E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100" y="1120236"/>
            <a:ext cx="3517900" cy="539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83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21D25-8D16-1D06-233A-E98CD7885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492" y="5181917"/>
            <a:ext cx="11029616" cy="1188720"/>
          </a:xfrm>
        </p:spPr>
        <p:txBody>
          <a:bodyPr/>
          <a:lstStyle/>
          <a:p>
            <a:r>
              <a:rPr lang="en-US" dirty="0"/>
              <a:t>Shoe insoles</a:t>
            </a:r>
          </a:p>
        </p:txBody>
      </p:sp>
      <p:pic>
        <p:nvPicPr>
          <p:cNvPr id="3" name="Shoe Insoles">
            <a:hlinkClick r:id="" action="ppaction://media"/>
            <a:extLst>
              <a:ext uri="{FF2B5EF4-FFF2-40B4-BE49-F238E27FC236}">
                <a16:creationId xmlns:a16="http://schemas.microsoft.com/office/drawing/2014/main" id="{B00CD01B-1DDE-F7B3-97F6-6B5F943146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89125" y="6370637"/>
            <a:ext cx="487363" cy="487363"/>
          </a:xfrm>
          <a:prstGeom prst="rect">
            <a:avLst/>
          </a:prstGeom>
        </p:spPr>
      </p:pic>
      <p:pic>
        <p:nvPicPr>
          <p:cNvPr id="23554" name="Picture 2" descr="Gene Cernan Boots">
            <a:extLst>
              <a:ext uri="{FF2B5EF4-FFF2-40B4-BE49-F238E27FC236}">
                <a16:creationId xmlns:a16="http://schemas.microsoft.com/office/drawing/2014/main" id="{971B7C2D-0A7B-EF41-4D2C-1479CB0AB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00" y="1017587"/>
            <a:ext cx="7137400" cy="53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1754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21D25-8D16-1D06-233A-E98CD7885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Aerodynamic advancements</a:t>
            </a:r>
          </a:p>
        </p:txBody>
      </p:sp>
      <p:pic>
        <p:nvPicPr>
          <p:cNvPr id="3" name="Golf Balls">
            <a:hlinkClick r:id="" action="ppaction://media"/>
            <a:extLst>
              <a:ext uri="{FF2B5EF4-FFF2-40B4-BE49-F238E27FC236}">
                <a16:creationId xmlns:a16="http://schemas.microsoft.com/office/drawing/2014/main" id="{36D0817C-A9F4-4C24-8E23-D4B072D737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97025" y="6370637"/>
            <a:ext cx="487363" cy="487363"/>
          </a:xfrm>
          <a:prstGeom prst="rect">
            <a:avLst/>
          </a:prstGeom>
        </p:spPr>
      </p:pic>
      <p:pic>
        <p:nvPicPr>
          <p:cNvPr id="20484" name="Picture 4" descr="Diagram of air flowing around a smooth and dimpled golf ball">
            <a:extLst>
              <a:ext uri="{FF2B5EF4-FFF2-40B4-BE49-F238E27FC236}">
                <a16:creationId xmlns:a16="http://schemas.microsoft.com/office/drawing/2014/main" id="{00923759-0F62-6B7F-C431-4AABE8F50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434143"/>
            <a:ext cx="4219575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86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DEA98-9CAC-0FB9-FE67-72C2DC385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Artificial limbs</a:t>
            </a:r>
          </a:p>
        </p:txBody>
      </p:sp>
      <p:pic>
        <p:nvPicPr>
          <p:cNvPr id="4" name="Artificial Limbs">
            <a:hlinkClick r:id="" action="ppaction://media"/>
            <a:extLst>
              <a:ext uri="{FF2B5EF4-FFF2-40B4-BE49-F238E27FC236}">
                <a16:creationId xmlns:a16="http://schemas.microsoft.com/office/drawing/2014/main" id="{546BE8A7-15C2-E6E5-3CC4-4B5DDD3989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24025" y="6370637"/>
            <a:ext cx="487363" cy="487363"/>
          </a:xfrm>
          <a:prstGeom prst="rect">
            <a:avLst/>
          </a:prstGeom>
        </p:spPr>
      </p:pic>
      <p:pic>
        <p:nvPicPr>
          <p:cNvPr id="24578" name="Picture 2">
            <a:extLst>
              <a:ext uri="{FF2B5EF4-FFF2-40B4-BE49-F238E27FC236}">
                <a16:creationId xmlns:a16="http://schemas.microsoft.com/office/drawing/2014/main" id="{15359840-B2E4-3CC0-135D-404D4B5C2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242" y="1930400"/>
            <a:ext cx="3107408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>
            <a:extLst>
              <a:ext uri="{FF2B5EF4-FFF2-40B4-BE49-F238E27FC236}">
                <a16:creationId xmlns:a16="http://schemas.microsoft.com/office/drawing/2014/main" id="{B21B65CB-F7B5-313C-571D-87E58EFBA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299" y="1296516"/>
            <a:ext cx="2390775" cy="249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>
            <a:extLst>
              <a:ext uri="{FF2B5EF4-FFF2-40B4-BE49-F238E27FC236}">
                <a16:creationId xmlns:a16="http://schemas.microsoft.com/office/drawing/2014/main" id="{3239FC26-F0B0-00C3-1654-B0A79ED76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26" y="2559050"/>
            <a:ext cx="403860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04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 descr="Colorful wavy concept">
            <a:extLst>
              <a:ext uri="{FF2B5EF4-FFF2-40B4-BE49-F238E27FC236}">
                <a16:creationId xmlns:a16="http://schemas.microsoft.com/office/drawing/2014/main" id="{D3E7E200-7841-4DC4-9AB2-1C2C6F01F1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1CCAE1-2070-7D15-DA67-455CA20C8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93734" y="1378997"/>
            <a:ext cx="3411232" cy="2679173"/>
          </a:xfrm>
        </p:spPr>
        <p:txBody>
          <a:bodyPr>
            <a:normAutofit/>
          </a:bodyPr>
          <a:lstStyle/>
          <a:p>
            <a:pPr algn="r"/>
            <a:r>
              <a:rPr lang="en-US" sz="4800" dirty="0">
                <a:solidFill>
                  <a:schemeClr val="tx1"/>
                </a:solidFill>
              </a:rPr>
              <a:t>I hope you enjoyed!</a:t>
            </a:r>
          </a:p>
        </p:txBody>
      </p:sp>
      <p:pic>
        <p:nvPicPr>
          <p:cNvPr id="3" name="Conclusion">
            <a:hlinkClick r:id="" action="ppaction://media"/>
            <a:extLst>
              <a:ext uri="{FF2B5EF4-FFF2-40B4-BE49-F238E27FC236}">
                <a16:creationId xmlns:a16="http://schemas.microsoft.com/office/drawing/2014/main" id="{FA2A0AA4-3FB1-C4C4-B87A-1BA5883E32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11325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5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6E13F7-D1BD-1D24-79F0-8E39D2F5B935}"/>
              </a:ext>
            </a:extLst>
          </p:cNvPr>
          <p:cNvSpPr txBox="1"/>
          <p:nvPr/>
        </p:nvSpPr>
        <p:spPr>
          <a:xfrm>
            <a:off x="666750" y="609600"/>
            <a:ext cx="108585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u="sng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References</a:t>
            </a:r>
          </a:p>
          <a:p>
            <a:r>
              <a:rPr lang="en-US" sz="18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-10000 years of economy. (n.d.). https://www.citeco.fr/10000-years-history-economics/the-origins/invention-of-the-wheel#:~:text=The%20wheel%20was%20invented%20in,advances%20in%20two%20main%20areas.</a:t>
            </a:r>
          </a:p>
          <a:p>
            <a:pPr>
              <a:defRPr/>
            </a:pPr>
            <a:r>
              <a:rPr lang="en-US" sz="1800" b="0" i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i="1" dirty="0">
                <a:effectLst/>
              </a:rPr>
              <a:t>1846 - Elias Howe Jr.’s Sewing Machine Patent Model</a:t>
            </a:r>
            <a:r>
              <a:rPr lang="en-US" dirty="0">
                <a:effectLst/>
              </a:rPr>
              <a:t>. National Museum of American History. (n.d.-a). https://americanhistory.si.edu/collections/search/object/nmah_630930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800" i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1870s – 1940s: Telephone</a:t>
            </a:r>
            <a:r>
              <a:rPr lang="en-US" sz="18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. Elon University. (n.d.). https://www.elon.edu/u/imagining/time-capsule/150-years/back-1870-1940/#:~:text=The%20Development%20of%20the%20Telephone&amp;text=While%20Italian%20innovator%20Antonio%20Meucci,for%20the%20device%20in%201876.</a:t>
            </a:r>
          </a:p>
          <a:p>
            <a:pPr>
              <a:defRPr/>
            </a:pPr>
            <a:r>
              <a:rPr lang="en-US" sz="1800" b="0" i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dirty="0">
                <a:effectLst/>
              </a:rPr>
              <a:t>A&amp;E Television Networks. (n.d.). </a:t>
            </a:r>
            <a:r>
              <a:rPr lang="en-US" i="1" dirty="0">
                <a:effectLst/>
              </a:rPr>
              <a:t>When Edison Turned Night Into Day</a:t>
            </a:r>
            <a:r>
              <a:rPr lang="en-US" dirty="0">
                <a:effectLst/>
              </a:rPr>
              <a:t>. History.com. https://www.history.com/news/when-edison-turned-night-into-day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8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A brief history of typewriters. (n.d.). https://site.xavier.edu/polt/typewriters/tw-history.html </a:t>
            </a:r>
          </a:p>
          <a:p>
            <a:pPr>
              <a:defRPr/>
            </a:pPr>
            <a:r>
              <a:rPr lang="en-US" sz="1800" b="0" i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i="1" dirty="0">
                <a:effectLst/>
              </a:rPr>
              <a:t>A cure for hooks and slices? Asymmetric Dimple patterns and Golf Ball Flight: Science Project</a:t>
            </a:r>
            <a:r>
              <a:rPr lang="en-US" dirty="0">
                <a:effectLst/>
              </a:rPr>
              <a:t>. Science Buddies. (n.d.). https://www.sciencebuddies.org/science-fair-projects/project-ideas/Sports_p012/sports-science/golf-ball-patterns </a:t>
            </a:r>
          </a:p>
          <a:p>
            <a:pPr>
              <a:defRPr/>
            </a:pPr>
            <a:r>
              <a:rPr lang="en-US" sz="1800" b="0" i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i="1" dirty="0">
                <a:effectLst/>
              </a:rPr>
              <a:t>Advanced NASA technology supports water purification efforts worldwide</a:t>
            </a:r>
            <a:r>
              <a:rPr lang="en-US" dirty="0">
                <a:effectLst/>
              </a:rPr>
              <a:t>. ESA. (n.d.). https://www.esa.int/Science_Exploration/Human_and_Robotic_Exploration/International_Space_Station_Benefits_for_Humanity/Advanced_NASA_Technology_Supports_Water_Purification_Efforts_Worldwide </a:t>
            </a:r>
          </a:p>
          <a:p>
            <a:pPr>
              <a:defRPr/>
            </a:pPr>
            <a:r>
              <a:rPr lang="en-US" sz="1800" b="0" i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i="1" dirty="0">
                <a:effectLst/>
              </a:rPr>
              <a:t>An organ pipe as a telescope</a:t>
            </a:r>
            <a:r>
              <a:rPr lang="en-US" dirty="0">
                <a:effectLst/>
              </a:rPr>
              <a:t>. Galileo Galilei telescope | Max-Planck-Gesellschaft. (2014, February 11). https://www.mpg.de/7913340/galileo-galilei-telescope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800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Bertoloni</a:t>
            </a:r>
            <a:r>
              <a:rPr lang="en-US" sz="18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, M. D. E. I., Dorn, H., &amp; McClellan, J. E. I. (2006). </a:t>
            </a:r>
            <a:r>
              <a:rPr lang="en-US" sz="1800" i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Science and technology in world history: An introduction</a:t>
            </a:r>
            <a:r>
              <a:rPr lang="en-US" sz="18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. Johns Hopkins University Press.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7709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6E13F7-D1BD-1D24-79F0-8E39D2F5B935}"/>
              </a:ext>
            </a:extLst>
          </p:cNvPr>
          <p:cNvSpPr txBox="1"/>
          <p:nvPr/>
        </p:nvSpPr>
        <p:spPr>
          <a:xfrm>
            <a:off x="666750" y="609600"/>
            <a:ext cx="108585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u="sng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References Cont.</a:t>
            </a:r>
          </a:p>
          <a:p>
            <a:pPr>
              <a:defRPr/>
            </a:pPr>
            <a:r>
              <a:rPr lang="en-US" sz="1800" b="0" i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dirty="0">
                <a:effectLst/>
              </a:rPr>
              <a:t>Dao, C. (n.d.). </a:t>
            </a:r>
            <a:r>
              <a:rPr lang="en-US" i="1" dirty="0">
                <a:effectLst/>
              </a:rPr>
              <a:t>Man of science, man of god: Isaac Newton</a:t>
            </a:r>
            <a:r>
              <a:rPr lang="en-US" dirty="0">
                <a:effectLst/>
              </a:rPr>
              <a:t>. The Institute for Creation Research. https://www.icr.org/article/newton/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8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Encyclopedia.com. (2023, October 24)..</a:t>
            </a:r>
            <a:r>
              <a:rPr lang="en-US" sz="1800" i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" Gale encyclopedia of </a:t>
            </a:r>
            <a:r>
              <a:rPr lang="en-US" sz="1800" i="1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u.s.</a:t>
            </a:r>
            <a:r>
              <a:rPr lang="en-US" sz="1800" i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economic history.. encyclopedia.com. 18 Oct. 2023.</a:t>
            </a:r>
            <a:r>
              <a:rPr lang="en-US" sz="18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Encyclopedia.com. https://www.encyclopedia.com/history/encyclopedias-almanacs-transcripts-and-maps/steel-plow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800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Encyclopædia</a:t>
            </a:r>
            <a:r>
              <a:rPr lang="en-US" sz="18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Britannica, inc. (2023, September 28). </a:t>
            </a:r>
            <a:r>
              <a:rPr lang="en-US" sz="1800" i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Steam engine</a:t>
            </a:r>
            <a:r>
              <a:rPr lang="en-US" sz="18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800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Encyclopædia</a:t>
            </a:r>
            <a:r>
              <a:rPr lang="en-US" sz="18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Britannica. https://www.britannica.com/technology/steam-engine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800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Encyclopædia</a:t>
            </a:r>
            <a:r>
              <a:rPr lang="en-US" sz="18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Britannica, inc. (2023, October 27). </a:t>
            </a:r>
            <a:r>
              <a:rPr lang="en-US" sz="1800" i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Sewing machine</a:t>
            </a:r>
            <a:r>
              <a:rPr lang="en-US" sz="18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800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Encyclopædia</a:t>
            </a:r>
            <a:r>
              <a:rPr lang="en-US" sz="18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Britannica. https://www.britannica.com/technology/sewing-machine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800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Encyclopædia</a:t>
            </a:r>
            <a:r>
              <a:rPr lang="en-US" sz="18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Britannica, inc. (2023b, November 3). </a:t>
            </a:r>
            <a:r>
              <a:rPr lang="en-US" sz="1800" i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Nuclear power</a:t>
            </a:r>
            <a:r>
              <a:rPr lang="en-US" sz="18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800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Encyclopædia</a:t>
            </a:r>
            <a:r>
              <a:rPr lang="en-US" sz="18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Britannica. https://www.britannica.com/technology/nuclear-power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800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Encyclopædia</a:t>
            </a:r>
            <a:r>
              <a:rPr lang="en-US" sz="18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Britannica, inc. (n.d.). </a:t>
            </a:r>
            <a:r>
              <a:rPr lang="en-US" sz="1800" i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The generation and application of power: The problem of propulsion</a:t>
            </a:r>
            <a:r>
              <a:rPr lang="en-US" sz="18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800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Encyclopædia</a:t>
            </a:r>
            <a:r>
              <a:rPr lang="en-US" sz="18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Britannica. https://www.britannica.com/technology/history-of-flight/The-generation-and-application-of-power-the-problem-of-propulsion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800" i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Flax spinning wheel</a:t>
            </a:r>
            <a:r>
              <a:rPr lang="en-US" sz="18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. National Museum of American History. (n.d.). https://americanhistory.si.edu/collections/search/object/nmah_1200991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i="1" dirty="0">
                <a:effectLst/>
              </a:rPr>
              <a:t>Flax spinning wheel; New York, 18th C.</a:t>
            </a:r>
            <a:r>
              <a:rPr lang="en-US" dirty="0">
                <a:effectLst/>
              </a:rPr>
              <a:t> National Museum of American History. (n.d.). https://americanhistory.si.edu/collections/search/object/nmah_640675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513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21D25-8D16-1D06-233A-E98CD7885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4867756"/>
            <a:ext cx="11029616" cy="1188720"/>
          </a:xfrm>
        </p:spPr>
        <p:txBody>
          <a:bodyPr/>
          <a:lstStyle/>
          <a:p>
            <a:pPr algn="r"/>
            <a:r>
              <a:rPr lang="en-US" dirty="0"/>
              <a:t>Writing</a:t>
            </a:r>
          </a:p>
        </p:txBody>
      </p:sp>
      <p:pic>
        <p:nvPicPr>
          <p:cNvPr id="3" name="Writing">
            <a:hlinkClick r:id="" action="ppaction://media"/>
            <a:extLst>
              <a:ext uri="{FF2B5EF4-FFF2-40B4-BE49-F238E27FC236}">
                <a16:creationId xmlns:a16="http://schemas.microsoft.com/office/drawing/2014/main" id="{267B16FE-D42E-6820-599F-8F59F355F5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84325" y="6370637"/>
            <a:ext cx="487363" cy="487363"/>
          </a:xfrm>
          <a:prstGeom prst="rect">
            <a:avLst/>
          </a:prstGeom>
        </p:spPr>
      </p:pic>
      <p:pic>
        <p:nvPicPr>
          <p:cNvPr id="2050" name="Picture 2" descr="Cuneiform Writing (by Jan van der Crabben, CC BY-NC-SA)">
            <a:extLst>
              <a:ext uri="{FF2B5EF4-FFF2-40B4-BE49-F238E27FC236}">
                <a16:creationId xmlns:a16="http://schemas.microsoft.com/office/drawing/2014/main" id="{FAECDB9A-284C-9C5C-DDE7-E83C4AB4E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92" y="3179762"/>
            <a:ext cx="4762500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ncient Mesopotamia Writing alphabet">
            <a:extLst>
              <a:ext uri="{FF2B5EF4-FFF2-40B4-BE49-F238E27FC236}">
                <a16:creationId xmlns:a16="http://schemas.microsoft.com/office/drawing/2014/main" id="{BA93FA51-22EE-86A7-7FBB-C4EE69F9A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862" y="1301749"/>
            <a:ext cx="4691946" cy="301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9578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6E13F7-D1BD-1D24-79F0-8E39D2F5B935}"/>
              </a:ext>
            </a:extLst>
          </p:cNvPr>
          <p:cNvSpPr txBox="1"/>
          <p:nvPr/>
        </p:nvSpPr>
        <p:spPr>
          <a:xfrm>
            <a:off x="666750" y="609600"/>
            <a:ext cx="108585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u="sng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References Cont.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-Galileo and the telescope:  modeling the cosmos:  articles and essays:  finding our place in the cosmos: From Galileo to Sagan and beyond:  digital collections:  library of Congress</a:t>
            </a:r>
            <a:r>
              <a:rPr lang="en-US" sz="18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. The Library of Congress. (n.d.). https://www.loc.gov/collections/finding-our-place-in-the-cosmos-with-carl-sagan/articles-and-essays/modeling-the-cosmos/galileo-and-the-telescope#:~:text=While%20there%20is%20evidence%20that,Jacob%20Metius%20independently%20created%20telescopes.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800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Grodzinsky</a:t>
            </a:r>
            <a:r>
              <a:rPr lang="en-US" sz="18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, E., &amp; </a:t>
            </a:r>
            <a:r>
              <a:rPr lang="en-US" sz="1800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Sund</a:t>
            </a:r>
            <a:r>
              <a:rPr lang="en-US" sz="18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Levander, M. (2019, August 23). </a:t>
            </a:r>
            <a:r>
              <a:rPr lang="en-US" sz="1800" i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History of the thermometer</a:t>
            </a:r>
            <a:r>
              <a:rPr lang="en-US" sz="18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. Understanding Fever and Body Temperature: A Cross-disciplinary Approach to Clinical Practice. https://www.ncbi.nlm.nih.gov/pmc/articles/PMC7120475/#:~:text=Thermoscopy-,The%20earliest%20thermal%20instruments%20were%20developed%20during%20the%20sixteenth%20and,open%20thermometers%20were%20termed%20thermoscopes. </a:t>
            </a:r>
          </a:p>
          <a:p>
            <a:r>
              <a:rPr lang="en-US" sz="1800" i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-History of the bow and Arrow</a:t>
            </a:r>
            <a:r>
              <a:rPr lang="en-US" sz="18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. Hunter. (n.d.). https://www.hunter-ed.com/pennsylvania/studyGuide/History-of-the-Bow-and-Arrow/20103901_88583/ </a:t>
            </a:r>
          </a:p>
          <a:p>
            <a:r>
              <a:rPr lang="en-US" sz="18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-Hodge, K. (2020, January 17). </a:t>
            </a:r>
            <a:r>
              <a:rPr lang="en-US" sz="1800" i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How sailing happened</a:t>
            </a:r>
            <a:r>
              <a:rPr lang="en-US" sz="18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. Project Archaeology. https://projectarchaeology.org/2020/01/17/how-sailing-happened/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800" i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Jethro Tull</a:t>
            </a:r>
            <a:r>
              <a:rPr lang="en-US" sz="18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. ASME. (n.d.). https://www.asme.org/topics-resources/content/jethro-tull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-Kepler’s laws. (n.d.). http://hyperphysics.phy-astr.gsu.edu/hbase/kepler.html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-Kobus, K. J. (2015). </a:t>
            </a:r>
            <a:r>
              <a:rPr lang="en-US" sz="1800" i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City of steel: How Pittsburgh became the world's steelmaking capital during the </a:t>
            </a:r>
            <a:r>
              <a:rPr lang="en-US" sz="1800" i="1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carnegie</a:t>
            </a:r>
            <a:r>
              <a:rPr lang="en-US" sz="1800" i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era</a:t>
            </a:r>
            <a:r>
              <a:rPr lang="en-US" sz="18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. Rowman &amp; Littlefield Unlimited Model.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9704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6E13F7-D1BD-1D24-79F0-8E39D2F5B935}"/>
              </a:ext>
            </a:extLst>
          </p:cNvPr>
          <p:cNvSpPr txBox="1"/>
          <p:nvPr/>
        </p:nvSpPr>
        <p:spPr>
          <a:xfrm>
            <a:off x="666750" y="609600"/>
            <a:ext cx="108585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u="sng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References Cont.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-Magazine, A. A. S. (2023, May 28). </a:t>
            </a:r>
            <a:r>
              <a:rPr lang="en-US" sz="1800" i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10 everyday NASA inventions and spin-offs you can find in your home</a:t>
            </a:r>
            <a:r>
              <a:rPr lang="en-US" sz="18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. Space.com. </a:t>
            </a:r>
            <a:r>
              <a:rPr lang="en-US" sz="1800" u="sng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  <a:hlinkClick r:id="" action="ppaction://noaction"/>
              </a:rPr>
              <a:t>https://www.space.com/10-everyday-nasa-inventions-spin-offs-in-you-home</a:t>
            </a:r>
            <a:r>
              <a:rPr lang="en-US" sz="18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8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-Mark, J. J. (2019, October 11). </a:t>
            </a:r>
            <a:r>
              <a:rPr lang="en-US" sz="1800" i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Mesopotamian Science and Technology</a:t>
            </a:r>
            <a:r>
              <a:rPr lang="en-US" sz="18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. World History Encyclopedia. </a:t>
            </a:r>
            <a:r>
              <a:rPr lang="en-US" sz="1800" u="sng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  <a:hlinkClick r:id="" action="ppaction://noaction"/>
              </a:rPr>
              <a:t>https://www.worldhistory.org/Mesopotamian_Science/</a:t>
            </a:r>
            <a:endParaRPr lang="en-US" sz="180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-Marks, L. J., &amp; Michael, J. W. (2001, September 29). </a:t>
            </a:r>
            <a:r>
              <a:rPr lang="en-US" sz="1800" i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Science, medicine, and the future: Artificial limbs</a:t>
            </a:r>
            <a:r>
              <a:rPr lang="en-US" sz="18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. BMJ (Clinical research ed.). https://www.ncbi.nlm.nih.gov/pmc/articles/PMC1121287/ </a:t>
            </a:r>
          </a:p>
          <a:p>
            <a:r>
              <a:rPr lang="en-US" sz="18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800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Mertes</a:t>
            </a:r>
            <a:r>
              <a:rPr lang="en-US" sz="18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, A. (2023, September 27). </a:t>
            </a:r>
            <a:r>
              <a:rPr lang="en-US" sz="1800" i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Who invented the calendar? A history of days, months, &amp; years</a:t>
            </a:r>
            <a:r>
              <a:rPr lang="en-US" sz="18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. Promotional Products Blog. https://www.qualitylogoproducts.com/blog/history-of-calendars/#:~:text=The%20Sumerians%20in%20Mesopotamia%20made,the%20one%20we%20use%20today. </a:t>
            </a:r>
          </a:p>
          <a:p>
            <a:pPr>
              <a:defRPr/>
            </a:pPr>
            <a:r>
              <a:rPr lang="en-US" sz="1800" dirty="0"/>
              <a:t>-</a:t>
            </a:r>
            <a:r>
              <a:rPr lang="en-US" dirty="0">
                <a:effectLst/>
              </a:rPr>
              <a:t>Nick. (2022, August 31). </a:t>
            </a:r>
            <a:r>
              <a:rPr lang="en-US" i="1" dirty="0">
                <a:effectLst/>
              </a:rPr>
              <a:t>Wrought iron</a:t>
            </a:r>
            <a:r>
              <a:rPr lang="en-US" dirty="0">
                <a:effectLst/>
              </a:rPr>
              <a:t>. The Small Workshop. https://smallworkshop.co.uk/2017/10/29/wrought-iron/ </a:t>
            </a:r>
          </a:p>
          <a:p>
            <a:pPr>
              <a:defRPr/>
            </a:pPr>
            <a:r>
              <a:rPr lang="en-US" sz="1800" dirty="0"/>
              <a:t>-</a:t>
            </a:r>
            <a:r>
              <a:rPr lang="en-US" i="1" dirty="0">
                <a:effectLst/>
              </a:rPr>
              <a:t>Overshoes from the last man on the Moon</a:t>
            </a:r>
            <a:r>
              <a:rPr lang="en-US" dirty="0">
                <a:effectLst/>
              </a:rPr>
              <a:t>. Homepage. (n.d.). https://airandspace.si.edu/stories/editorial/overshoes-last-man-moon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-</a:t>
            </a:r>
            <a:r>
              <a:rPr lang="en-US" sz="1800" i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Planetary and satellite motion</a:t>
            </a:r>
            <a:r>
              <a:rPr lang="en-US" sz="18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. Law of Gravity. (n.d.). https://physics.weber.edu/amiri/physics1010online/WSUonline12w/OnLineCourseMovies/CircularMotion&amp;Gravity/reviewofgravity/ReviewofGravity.html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-</a:t>
            </a:r>
            <a:r>
              <a:rPr lang="en-US" sz="18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Public Broadcasting Service. (n.d.). </a:t>
            </a:r>
            <a:r>
              <a:rPr lang="en-US" sz="1800" i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The development of Radio</a:t>
            </a:r>
            <a:r>
              <a:rPr lang="en-US" sz="18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. PBS. https://www.pbs.org/wgbh/americanexperience/features/rescue-development-radio/ </a:t>
            </a:r>
          </a:p>
          <a:p>
            <a:pPr>
              <a:defRPr/>
            </a:pPr>
            <a:endParaRPr lang="en-US" sz="180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0397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6E13F7-D1BD-1D24-79F0-8E39D2F5B935}"/>
              </a:ext>
            </a:extLst>
          </p:cNvPr>
          <p:cNvSpPr txBox="1"/>
          <p:nvPr/>
        </p:nvSpPr>
        <p:spPr>
          <a:xfrm>
            <a:off x="666750" y="609600"/>
            <a:ext cx="108585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u="sng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References Cont.</a:t>
            </a:r>
          </a:p>
          <a:p>
            <a:pPr>
              <a:defRPr/>
            </a:pPr>
            <a:r>
              <a:rPr lang="en-US" sz="1800" dirty="0"/>
              <a:t>-</a:t>
            </a:r>
            <a:r>
              <a:rPr lang="en-US" dirty="0">
                <a:effectLst/>
              </a:rPr>
              <a:t>Schell, J. (1979, June 18). </a:t>
            </a:r>
            <a:r>
              <a:rPr lang="en-US" i="1" dirty="0">
                <a:effectLst/>
              </a:rPr>
              <a:t>The implications of the accident at Three Mile Island</a:t>
            </a:r>
            <a:r>
              <a:rPr lang="en-US" dirty="0">
                <a:effectLst/>
              </a:rPr>
              <a:t>. The New Yorker. https://www.newyorker.com/magazine/1979/06/25/comment-three-mile-island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-</a:t>
            </a:r>
            <a:r>
              <a:rPr lang="en-US" sz="1800" i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The history of the light bulb</a:t>
            </a:r>
            <a:r>
              <a:rPr lang="en-US" sz="18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. Energy.gov. (n.d.). https://www.energy.gov/articles/history-light-bulb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-</a:t>
            </a:r>
            <a:r>
              <a:rPr lang="en-US" sz="1800" i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“The original steel plow” and John Deere, 1882</a:t>
            </a:r>
            <a:r>
              <a:rPr lang="en-US" sz="18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. “The Original Steel Plow” and John Deere, 1882 | State Historical Society of Iowa. (n.d.). https://history.iowa.gov/history/education/educator-resources/primary-source-sets/iowas-corn-and-agriculture-industry/original-steel </a:t>
            </a:r>
          </a:p>
          <a:p>
            <a:pPr>
              <a:defRPr/>
            </a:pPr>
            <a:r>
              <a:rPr lang="en-US" dirty="0">
                <a:solidFill>
                  <a:schemeClr val="dk1"/>
                </a:solidFill>
              </a:rPr>
              <a:t>-</a:t>
            </a:r>
            <a:r>
              <a:rPr lang="en-US" dirty="0">
                <a:effectLst/>
              </a:rPr>
              <a:t>Twinkl.com. (n.d.). https://www.twinkl.com/teaching-wiki/ancient-mesopotamian-writing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56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21D25-8D16-1D06-233A-E98CD7885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5272405"/>
            <a:ext cx="11029616" cy="1188720"/>
          </a:xfrm>
        </p:spPr>
        <p:txBody>
          <a:bodyPr/>
          <a:lstStyle/>
          <a:p>
            <a:r>
              <a:rPr lang="en-US" dirty="0"/>
              <a:t>The calendar</a:t>
            </a:r>
          </a:p>
        </p:txBody>
      </p:sp>
      <p:pic>
        <p:nvPicPr>
          <p:cNvPr id="3" name="Calendar">
            <a:hlinkClick r:id="" action="ppaction://media"/>
            <a:extLst>
              <a:ext uri="{FF2B5EF4-FFF2-40B4-BE49-F238E27FC236}">
                <a16:creationId xmlns:a16="http://schemas.microsoft.com/office/drawing/2014/main" id="{A7F438BA-7910-EC2E-2B36-03B9CC4FE3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22425" y="6461125"/>
            <a:ext cx="487363" cy="487363"/>
          </a:xfrm>
          <a:prstGeom prst="rect">
            <a:avLst/>
          </a:prstGeom>
        </p:spPr>
      </p:pic>
      <p:pic>
        <p:nvPicPr>
          <p:cNvPr id="3074" name="Picture 2" descr="Who Made the First Calendar?">
            <a:extLst>
              <a:ext uri="{FF2B5EF4-FFF2-40B4-BE49-F238E27FC236}">
                <a16:creationId xmlns:a16="http://schemas.microsoft.com/office/drawing/2014/main" id="{2F04F5C9-3DE5-FEBB-A6F1-0133DD531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879" y="1212850"/>
            <a:ext cx="6110242" cy="443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4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21D25-8D16-1D06-233A-E98CD7885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The sail</a:t>
            </a:r>
          </a:p>
        </p:txBody>
      </p:sp>
      <p:pic>
        <p:nvPicPr>
          <p:cNvPr id="3" name="Sail">
            <a:hlinkClick r:id="" action="ppaction://media"/>
            <a:extLst>
              <a:ext uri="{FF2B5EF4-FFF2-40B4-BE49-F238E27FC236}">
                <a16:creationId xmlns:a16="http://schemas.microsoft.com/office/drawing/2014/main" id="{DFD08246-6204-C1D0-EDB4-041DB1D9EE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20825" y="6614318"/>
            <a:ext cx="487363" cy="487363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9BD5FB18-49A3-AE38-D568-4B89DD848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8" y="1124032"/>
            <a:ext cx="3573462" cy="476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B19469A6-0B25-D043-C41B-E08E98A98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49" y="2566988"/>
            <a:ext cx="4065205" cy="321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8383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21D25-8D16-1D06-233A-E98CD7885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Bow and arrow</a:t>
            </a:r>
          </a:p>
        </p:txBody>
      </p:sp>
      <p:pic>
        <p:nvPicPr>
          <p:cNvPr id="3" name="Bow and Arrow">
            <a:hlinkClick r:id="" action="ppaction://media"/>
            <a:extLst>
              <a:ext uri="{FF2B5EF4-FFF2-40B4-BE49-F238E27FC236}">
                <a16:creationId xmlns:a16="http://schemas.microsoft.com/office/drawing/2014/main" id="{CB1F8372-6240-D9E4-7939-700F92E7C0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46225" y="6614318"/>
            <a:ext cx="487363" cy="487363"/>
          </a:xfrm>
          <a:prstGeom prst="rect">
            <a:avLst/>
          </a:prstGeom>
        </p:spPr>
      </p:pic>
      <p:pic>
        <p:nvPicPr>
          <p:cNvPr id="5122" name="Picture 2" descr="Cave drawings of primitive bowhunters">
            <a:extLst>
              <a:ext uri="{FF2B5EF4-FFF2-40B4-BE49-F238E27FC236}">
                <a16:creationId xmlns:a16="http://schemas.microsoft.com/office/drawing/2014/main" id="{44F638BC-E952-5EC2-94D3-E33BAEA89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74" y="1200150"/>
            <a:ext cx="3565525" cy="462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43F83568-125C-251D-F4D0-13F97DB5D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92" y="2269644"/>
            <a:ext cx="58293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6676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21D25-8D16-1D06-233A-E98CD7885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092" y="4829656"/>
            <a:ext cx="11029616" cy="1188720"/>
          </a:xfrm>
        </p:spPr>
        <p:txBody>
          <a:bodyPr/>
          <a:lstStyle/>
          <a:p>
            <a:pPr algn="r"/>
            <a:r>
              <a:rPr lang="en-US" dirty="0"/>
              <a:t>telescope</a:t>
            </a:r>
          </a:p>
        </p:txBody>
      </p:sp>
      <p:pic>
        <p:nvPicPr>
          <p:cNvPr id="3" name="Telescope">
            <a:hlinkClick r:id="" action="ppaction://media"/>
            <a:extLst>
              <a:ext uri="{FF2B5EF4-FFF2-40B4-BE49-F238E27FC236}">
                <a16:creationId xmlns:a16="http://schemas.microsoft.com/office/drawing/2014/main" id="{1CF869E7-54A5-EC04-66C8-FFEA782CDF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31925" y="6370637"/>
            <a:ext cx="487363" cy="487363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450B9497-5F50-2B1D-8D0E-E4A11CE6E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9699" y="1132681"/>
            <a:ext cx="12192000" cy="548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ye into space: While Galilei did not invent the telescope, he very successfully built one and used it for astronomical observations. This image shows two telescopes in his possession.">
            <a:extLst>
              <a:ext uri="{FF2B5EF4-FFF2-40B4-BE49-F238E27FC236}">
                <a16:creationId xmlns:a16="http://schemas.microsoft.com/office/drawing/2014/main" id="{16900C3B-6A28-7EEB-33A4-F0A42D77C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201" y="1016000"/>
            <a:ext cx="2768600" cy="424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152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21D25-8D16-1D06-233A-E98CD7885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92" y="5425598"/>
            <a:ext cx="11029616" cy="1188720"/>
          </a:xfrm>
        </p:spPr>
        <p:txBody>
          <a:bodyPr/>
          <a:lstStyle/>
          <a:p>
            <a:r>
              <a:rPr lang="en-US" dirty="0"/>
              <a:t>Kepler’s Planetary Laws</a:t>
            </a:r>
          </a:p>
        </p:txBody>
      </p:sp>
      <p:pic>
        <p:nvPicPr>
          <p:cNvPr id="3" name="Kepler's Laws">
            <a:hlinkClick r:id="" action="ppaction://media"/>
            <a:extLst>
              <a:ext uri="{FF2B5EF4-FFF2-40B4-BE49-F238E27FC236}">
                <a16:creationId xmlns:a16="http://schemas.microsoft.com/office/drawing/2014/main" id="{6B3721D8-6E58-0051-FEF5-316BF8376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04925" y="6614318"/>
            <a:ext cx="487363" cy="487363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B888A9ED-3FB8-2B4B-E2B1-9C4B947DB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2168"/>
            <a:ext cx="3556000" cy="263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764DA394-3302-715A-FC5A-9951A224B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2" y="768668"/>
            <a:ext cx="3133725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53591BAC-3B9A-1BCB-C9C4-136396074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912" y="2933858"/>
            <a:ext cx="4448175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48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21D25-8D16-1D06-233A-E98CD7885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Thermoscope</a:t>
            </a:r>
          </a:p>
        </p:txBody>
      </p:sp>
      <p:pic>
        <p:nvPicPr>
          <p:cNvPr id="3" name="Thermoscope">
            <a:hlinkClick r:id="" action="ppaction://media"/>
            <a:extLst>
              <a:ext uri="{FF2B5EF4-FFF2-40B4-BE49-F238E27FC236}">
                <a16:creationId xmlns:a16="http://schemas.microsoft.com/office/drawing/2014/main" id="{DF73BD4A-5774-4A6A-C8D5-73DA217080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95425" y="6614318"/>
            <a:ext cx="487363" cy="487363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890140EE-5E70-40A1-2582-58D2A3D1E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225" y="1782281"/>
            <a:ext cx="5848350" cy="450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946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ividendVTI">
  <a:themeElements>
    <a:clrScheme name="AnalogousFromLightSeed_2SEEDS">
      <a:dk1>
        <a:srgbClr val="000000"/>
      </a:dk1>
      <a:lt1>
        <a:srgbClr val="FFFFFF"/>
      </a:lt1>
      <a:dk2>
        <a:srgbClr val="243841"/>
      </a:dk2>
      <a:lt2>
        <a:srgbClr val="E8E3E2"/>
      </a:lt2>
      <a:accent1>
        <a:srgbClr val="7AA9B7"/>
      </a:accent1>
      <a:accent2>
        <a:srgbClr val="80A9A1"/>
      </a:accent2>
      <a:accent3>
        <a:srgbClr val="8FA2C3"/>
      </a:accent3>
      <a:accent4>
        <a:srgbClr val="BA7F80"/>
      </a:accent4>
      <a:accent5>
        <a:srgbClr val="BC9B84"/>
      </a:accent5>
      <a:accent6>
        <a:srgbClr val="ABA175"/>
      </a:accent6>
      <a:hlink>
        <a:srgbClr val="AC7465"/>
      </a:hlink>
      <a:folHlink>
        <a:srgbClr val="7F7F7F"/>
      </a:folHlink>
    </a:clrScheme>
    <a:fontScheme name="Dividend">
      <a:majorFont>
        <a:latin typeface="Tw Cen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1542</Words>
  <Application>Microsoft Office PowerPoint</Application>
  <PresentationFormat>Widescreen</PresentationFormat>
  <Paragraphs>69</Paragraphs>
  <Slides>32</Slides>
  <Notes>0</Notes>
  <HiddenSlides>0</HiddenSlides>
  <MMClips>27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Tw Cen MT</vt:lpstr>
      <vt:lpstr>Wingdings 2</vt:lpstr>
      <vt:lpstr>DividendVTI</vt:lpstr>
      <vt:lpstr>Inventions Throughout history</vt:lpstr>
      <vt:lpstr>The wheel</vt:lpstr>
      <vt:lpstr>Writing</vt:lpstr>
      <vt:lpstr>The calendar</vt:lpstr>
      <vt:lpstr>The sail</vt:lpstr>
      <vt:lpstr>Bow and arrow</vt:lpstr>
      <vt:lpstr>telescope</vt:lpstr>
      <vt:lpstr>Kepler’s Planetary Laws</vt:lpstr>
      <vt:lpstr>Thermoscope</vt:lpstr>
      <vt:lpstr>Newtons laws of Gravity</vt:lpstr>
      <vt:lpstr>Flax spinning wheel</vt:lpstr>
      <vt:lpstr>Steam engine</vt:lpstr>
      <vt:lpstr>Seed drill</vt:lpstr>
      <vt:lpstr>Puddling iron</vt:lpstr>
      <vt:lpstr>Sewing machine</vt:lpstr>
      <vt:lpstr>Steel plow</vt:lpstr>
      <vt:lpstr>typewriter</vt:lpstr>
      <vt:lpstr>Alexander graham bell’s telephone</vt:lpstr>
      <vt:lpstr>Edison’s carbon filament</vt:lpstr>
      <vt:lpstr>The radio</vt:lpstr>
      <vt:lpstr>The airplane</vt:lpstr>
      <vt:lpstr>Nuclear power plants</vt:lpstr>
      <vt:lpstr>Water filters</vt:lpstr>
      <vt:lpstr>Shoe insoles</vt:lpstr>
      <vt:lpstr>Aerodynamic advancements</vt:lpstr>
      <vt:lpstr>Artificial limbs</vt:lpstr>
      <vt:lpstr>I hope you enjoyed!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Inventions Throughout history</dc:title>
  <dc:creator>Shane Keilholtz</dc:creator>
  <cp:lastModifiedBy>Shane Keilholtz</cp:lastModifiedBy>
  <cp:revision>41</cp:revision>
  <dcterms:created xsi:type="dcterms:W3CDTF">2023-11-15T22:00:57Z</dcterms:created>
  <dcterms:modified xsi:type="dcterms:W3CDTF">2023-11-21T00:49:07Z</dcterms:modified>
</cp:coreProperties>
</file>